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5"/>
  </p:notesMasterIdLst>
  <p:sldIdLst>
    <p:sldId id="279" r:id="rId3"/>
    <p:sldId id="281" r:id="rId4"/>
    <p:sldId id="282" r:id="rId5"/>
    <p:sldId id="261" r:id="rId6"/>
    <p:sldId id="310" r:id="rId7"/>
    <p:sldId id="311" r:id="rId8"/>
    <p:sldId id="312" r:id="rId9"/>
    <p:sldId id="308" r:id="rId10"/>
    <p:sldId id="309" r:id="rId11"/>
    <p:sldId id="283" r:id="rId12"/>
    <p:sldId id="263" r:id="rId13"/>
    <p:sldId id="267" r:id="rId14"/>
    <p:sldId id="293" r:id="rId15"/>
    <p:sldId id="292" r:id="rId16"/>
    <p:sldId id="285" r:id="rId17"/>
    <p:sldId id="271" r:id="rId18"/>
    <p:sldId id="273" r:id="rId19"/>
    <p:sldId id="294" r:id="rId20"/>
    <p:sldId id="296" r:id="rId21"/>
    <p:sldId id="297" r:id="rId22"/>
    <p:sldId id="298" r:id="rId23"/>
    <p:sldId id="306" r:id="rId24"/>
    <p:sldId id="286" r:id="rId25"/>
    <p:sldId id="299" r:id="rId26"/>
    <p:sldId id="300" r:id="rId27"/>
    <p:sldId id="301" r:id="rId28"/>
    <p:sldId id="302" r:id="rId29"/>
    <p:sldId id="303" r:id="rId30"/>
    <p:sldId id="307" r:id="rId31"/>
    <p:sldId id="305" r:id="rId32"/>
    <p:sldId id="276" r:id="rId33"/>
    <p:sldId id="288" r:id="rId3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8"/>
    <p:restoredTop sz="93701"/>
  </p:normalViewPr>
  <p:slideViewPr>
    <p:cSldViewPr snapToGrid="0" snapToObjects="1">
      <p:cViewPr varScale="1">
        <p:scale>
          <a:sx n="76" d="100"/>
          <a:sy n="76" d="100"/>
        </p:scale>
        <p:origin x="114" y="642"/>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altLang="en-US" dirty="0">
                <a:solidFill>
                  <a:schemeClr val="bg1"/>
                </a:solidFill>
              </a:rPr>
              <a:t>双线性滞迟系统恢复力与位移关系曲线</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28575" cap="rnd">
              <a:solidFill>
                <a:schemeClr val="bg2"/>
              </a:solidFill>
              <a:round/>
            </a:ln>
            <a:effectLst/>
          </c:spPr>
          <c:marker>
            <c:symbol val="none"/>
          </c:marker>
          <c:xVal>
            <c:numRef>
              <c:f>Sheet1!$A$2:$A$12</c:f>
              <c:numCache>
                <c:formatCode>General</c:formatCode>
                <c:ptCount val="11"/>
                <c:pt idx="0">
                  <c:v>-1.5</c:v>
                </c:pt>
                <c:pt idx="1">
                  <c:v>-1</c:v>
                </c:pt>
                <c:pt idx="2">
                  <c:v>0</c:v>
                </c:pt>
                <c:pt idx="3">
                  <c:v>0.2</c:v>
                </c:pt>
                <c:pt idx="4">
                  <c:v>1</c:v>
                </c:pt>
                <c:pt idx="5">
                  <c:v>0</c:v>
                </c:pt>
                <c:pt idx="6">
                  <c:v>1</c:v>
                </c:pt>
                <c:pt idx="7">
                  <c:v>1.5</c:v>
                </c:pt>
                <c:pt idx="8">
                  <c:v>-0.2</c:v>
                </c:pt>
                <c:pt idx="9">
                  <c:v>-1.5</c:v>
                </c:pt>
              </c:numCache>
            </c:numRef>
          </c:xVal>
          <c:yVal>
            <c:numRef>
              <c:f>Sheet1!$B$2:$B$12</c:f>
              <c:numCache>
                <c:formatCode>General</c:formatCode>
                <c:ptCount val="11"/>
                <c:pt idx="0">
                  <c:v>-1</c:v>
                </c:pt>
                <c:pt idx="1">
                  <c:v>-0.5</c:v>
                </c:pt>
                <c:pt idx="2">
                  <c:v>0.5</c:v>
                </c:pt>
                <c:pt idx="3">
                  <c:v>0.7</c:v>
                </c:pt>
                <c:pt idx="4">
                  <c:v>0.88449999999999995</c:v>
                </c:pt>
                <c:pt idx="5">
                  <c:v>0</c:v>
                </c:pt>
                <c:pt idx="6">
                  <c:v>0.88449999999999995</c:v>
                </c:pt>
                <c:pt idx="7">
                  <c:v>1</c:v>
                </c:pt>
                <c:pt idx="8">
                  <c:v>-0.7</c:v>
                </c:pt>
                <c:pt idx="9">
                  <c:v>-1</c:v>
                </c:pt>
              </c:numCache>
            </c:numRef>
          </c:yVal>
          <c:smooth val="0"/>
          <c:extLst>
            <c:ext xmlns:c16="http://schemas.microsoft.com/office/drawing/2014/chart" uri="{C3380CC4-5D6E-409C-BE32-E72D297353CC}">
              <c16:uniqueId val="{00000000-88F3-47CB-9F2B-0F1A72FED86E}"/>
            </c:ext>
          </c:extLst>
        </c:ser>
        <c:dLbls>
          <c:showLegendKey val="0"/>
          <c:showVal val="0"/>
          <c:showCatName val="0"/>
          <c:showSerName val="0"/>
          <c:showPercent val="0"/>
          <c:showBubbleSize val="0"/>
        </c:dLbls>
        <c:axId val="625874816"/>
        <c:axId val="626814752"/>
      </c:scatterChart>
      <c:valAx>
        <c:axId val="625874816"/>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26814752"/>
        <c:crosses val="autoZero"/>
        <c:crossBetween val="midCat"/>
      </c:valAx>
      <c:valAx>
        <c:axId val="62681475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258748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altLang="en-US" sz="1800" dirty="0">
                <a:solidFill>
                  <a:schemeClr val="bg1"/>
                </a:solidFill>
              </a:rPr>
              <a:t>双线性滞迟系统恢复力与位移关系曲线</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28575" cap="rnd">
              <a:solidFill>
                <a:schemeClr val="bg2"/>
              </a:solidFill>
              <a:round/>
            </a:ln>
            <a:effectLst/>
          </c:spPr>
          <c:marker>
            <c:symbol val="none"/>
          </c:marker>
          <c:xVal>
            <c:numRef>
              <c:f>Sheet1!$A$2:$A$12</c:f>
              <c:numCache>
                <c:formatCode>General</c:formatCode>
                <c:ptCount val="11"/>
                <c:pt idx="0">
                  <c:v>-1.5</c:v>
                </c:pt>
                <c:pt idx="1">
                  <c:v>-1</c:v>
                </c:pt>
                <c:pt idx="2">
                  <c:v>0</c:v>
                </c:pt>
                <c:pt idx="3">
                  <c:v>0.2</c:v>
                </c:pt>
                <c:pt idx="4">
                  <c:v>1</c:v>
                </c:pt>
                <c:pt idx="5">
                  <c:v>0</c:v>
                </c:pt>
                <c:pt idx="6">
                  <c:v>1</c:v>
                </c:pt>
                <c:pt idx="7">
                  <c:v>1.5</c:v>
                </c:pt>
                <c:pt idx="8">
                  <c:v>-0.2</c:v>
                </c:pt>
                <c:pt idx="9">
                  <c:v>-1.5</c:v>
                </c:pt>
              </c:numCache>
            </c:numRef>
          </c:xVal>
          <c:yVal>
            <c:numRef>
              <c:f>Sheet1!$B$2:$B$12</c:f>
              <c:numCache>
                <c:formatCode>General</c:formatCode>
                <c:ptCount val="11"/>
                <c:pt idx="0">
                  <c:v>-1</c:v>
                </c:pt>
                <c:pt idx="1">
                  <c:v>-0.5</c:v>
                </c:pt>
                <c:pt idx="2">
                  <c:v>0.5</c:v>
                </c:pt>
                <c:pt idx="3">
                  <c:v>0.7</c:v>
                </c:pt>
                <c:pt idx="4">
                  <c:v>0.88449999999999995</c:v>
                </c:pt>
                <c:pt idx="5">
                  <c:v>0</c:v>
                </c:pt>
                <c:pt idx="6">
                  <c:v>0.88449999999999995</c:v>
                </c:pt>
                <c:pt idx="7">
                  <c:v>1</c:v>
                </c:pt>
                <c:pt idx="8">
                  <c:v>-0.7</c:v>
                </c:pt>
                <c:pt idx="9">
                  <c:v>-1</c:v>
                </c:pt>
              </c:numCache>
            </c:numRef>
          </c:yVal>
          <c:smooth val="0"/>
          <c:extLst>
            <c:ext xmlns:c16="http://schemas.microsoft.com/office/drawing/2014/chart" uri="{C3380CC4-5D6E-409C-BE32-E72D297353CC}">
              <c16:uniqueId val="{00000000-341C-430A-B257-1956494BB7CA}"/>
            </c:ext>
          </c:extLst>
        </c:ser>
        <c:dLbls>
          <c:showLegendKey val="0"/>
          <c:showVal val="0"/>
          <c:showCatName val="0"/>
          <c:showSerName val="0"/>
          <c:showPercent val="0"/>
          <c:showBubbleSize val="0"/>
        </c:dLbls>
        <c:axId val="625874816"/>
        <c:axId val="626814752"/>
      </c:scatterChart>
      <c:valAx>
        <c:axId val="625874816"/>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26814752"/>
        <c:crosses val="autoZero"/>
        <c:crossBetween val="midCat"/>
      </c:valAx>
      <c:valAx>
        <c:axId val="62681475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258748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2018/11/25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从理论上讲，只要由算法生成的伪随机过程与激励随机过程的相关性和功率谱相同，计算足够多的样本，所得到的响应就有很高的精度。</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3312815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2944898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程序代码的解释</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33044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8"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7" name="文本占位符 6"/>
          <p:cNvSpPr>
            <a:spLocks noGrp="1"/>
          </p:cNvSpPr>
          <p:nvPr>
            <p:ph type="body" sz="quarter" idx="13"/>
          </p:nvPr>
        </p:nvSpPr>
        <p:spPr>
          <a:xfrm>
            <a:off x="2053674" y="1761794"/>
            <a:ext cx="8084655" cy="767550"/>
          </a:xfrm>
          <a:prstGeom prst="rect">
            <a:avLst/>
          </a:prstGeom>
        </p:spPr>
        <p:txBody>
          <a:bodyPr anchor="t"/>
          <a:lstStyle>
            <a:lvl1pPr marL="0" indent="0" algn="ctr">
              <a:lnSpc>
                <a:spcPct val="100000"/>
              </a:lnSpc>
              <a:buNone/>
              <a:defRPr sz="48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8" name="文本占位符 6"/>
          <p:cNvSpPr>
            <a:spLocks noGrp="1"/>
          </p:cNvSpPr>
          <p:nvPr>
            <p:ph type="body" sz="quarter" idx="14"/>
          </p:nvPr>
        </p:nvSpPr>
        <p:spPr>
          <a:xfrm>
            <a:off x="2053674" y="2675543"/>
            <a:ext cx="8084655" cy="1006429"/>
          </a:xfrm>
          <a:prstGeom prst="rect">
            <a:avLst/>
          </a:prstGeom>
          <a:solidFill>
            <a:schemeClr val="bg1"/>
          </a:solidFill>
        </p:spPr>
        <p:txBody>
          <a:bodyPr wrap="square" rtlCol="0" anchor="t">
            <a:spAutoFit/>
          </a:bodyPr>
          <a:lstStyle>
            <a:lvl1pPr marL="0" indent="0" algn="ctr">
              <a:buNone/>
              <a:defRPr kumimoji="1" lang="zh-CN" altLang="en-US" sz="66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icrosoft YaHei" charset="0"/>
                <a:ea typeface="Microsoft YaHei" charset="0"/>
                <a:cs typeface="Microsoft YaHei" charset="0"/>
              </a:defRPr>
            </a:lvl1pPr>
          </a:lstStyle>
          <a:p>
            <a:pPr marL="0" lvl="0" algn="ctr" defTabSz="914377"/>
            <a:endParaRPr kumimoji="1" lang="zh-CN" altLang="en-US" dirty="0"/>
          </a:p>
        </p:txBody>
      </p:sp>
      <p:sp>
        <p:nvSpPr>
          <p:cNvPr id="247" name="文本占位符 6"/>
          <p:cNvSpPr>
            <a:spLocks noGrp="1"/>
          </p:cNvSpPr>
          <p:nvPr>
            <p:ph type="body" sz="quarter" idx="15"/>
          </p:nvPr>
        </p:nvSpPr>
        <p:spPr>
          <a:xfrm>
            <a:off x="2053674" y="3955958"/>
            <a:ext cx="8084655" cy="480131"/>
          </a:xfrm>
          <a:prstGeom prst="rect">
            <a:avLst/>
          </a:prstGeom>
          <a:noFill/>
        </p:spPr>
        <p:txBody>
          <a:bodyPr wrap="square" rtlCol="0" anchor="t">
            <a:spAutoFit/>
          </a:bodyPr>
          <a:lstStyle>
            <a:lvl1pPr marL="0" indent="0" algn="ctr">
              <a:buNone/>
              <a:defRPr kumimoji="1" lang="zh-CN" altLang="en-US" b="1" dirty="0">
                <a:solidFill>
                  <a:schemeClr val="bg1"/>
                </a:solidFill>
                <a:latin typeface="Microsoft YaHei" charset="0"/>
                <a:ea typeface="Microsoft YaHei" charset="0"/>
                <a:cs typeface="Microsoft YaHei" charset="0"/>
              </a:defRPr>
            </a:lvl1pPr>
          </a:lstStyle>
          <a:p>
            <a:pPr marL="0" lvl="0" algn="ctr" defTabSz="914377"/>
            <a:endParaRPr kumimoji="1" lang="zh-CN" altLang="en-US" dirty="0"/>
          </a:p>
        </p:txBody>
      </p:sp>
      <p:sp>
        <p:nvSpPr>
          <p:cNvPr id="248" name="文本占位符 6"/>
          <p:cNvSpPr>
            <a:spLocks noGrp="1"/>
          </p:cNvSpPr>
          <p:nvPr>
            <p:ph type="body" sz="quarter" idx="16"/>
          </p:nvPr>
        </p:nvSpPr>
        <p:spPr>
          <a:xfrm>
            <a:off x="2053674" y="4637987"/>
            <a:ext cx="8084655" cy="461665"/>
          </a:xfrm>
          <a:prstGeom prst="rect">
            <a:avLst/>
          </a:prstGeom>
          <a:noFill/>
        </p:spPr>
        <p:txBody>
          <a:bodyPr wrap="square" rtlCol="0" anchor="t">
            <a:spAutoFit/>
          </a:bodyPr>
          <a:lstStyle>
            <a:lvl1pPr algn="ctr">
              <a:lnSpc>
                <a:spcPct val="130000"/>
              </a:lnSpc>
              <a:defRPr lang="zh-CN" altLang="en-US" sz="1600" b="1" dirty="0">
                <a:solidFill>
                  <a:schemeClr val="bg1"/>
                </a:solidFill>
                <a:latin typeface="微软雅黑" charset="0"/>
                <a:ea typeface="微软雅黑" charset="0"/>
              </a:defRPr>
            </a:lvl1pPr>
          </a:lstStyle>
          <a:p>
            <a:pPr marL="285750" lvl="0" indent="-285750" algn="ctr">
              <a:lnSpc>
                <a:spcPct val="150000"/>
              </a:lnSpc>
              <a:buFont typeface="Wingdings" charset="2"/>
              <a:buChar char="n"/>
            </a:pPr>
            <a:endParaRPr kumimoji="1" lang="zh-CN" altLang="en-US" dirty="0"/>
          </a:p>
        </p:txBody>
      </p:sp>
    </p:spTree>
    <p:extLst>
      <p:ext uri="{BB962C8B-B14F-4D97-AF65-F5344CB8AC3E}">
        <p14:creationId xmlns:p14="http://schemas.microsoft.com/office/powerpoint/2010/main" val="136829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8"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 name="矩形 1"/>
          <p:cNvSpPr/>
          <p:nvPr userDrawn="1"/>
        </p:nvSpPr>
        <p:spPr>
          <a:xfrm>
            <a:off x="7595877" y="1"/>
            <a:ext cx="4596123" cy="6871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FFFFFF"/>
              </a:solidFill>
            </a:endParaRPr>
          </a:p>
        </p:txBody>
      </p:sp>
      <p:sp>
        <p:nvSpPr>
          <p:cNvPr id="237" name="文本占位符 7"/>
          <p:cNvSpPr>
            <a:spLocks noGrp="1"/>
          </p:cNvSpPr>
          <p:nvPr>
            <p:ph type="body" sz="quarter" idx="10" hasCustomPrompt="1"/>
          </p:nvPr>
        </p:nvSpPr>
        <p:spPr>
          <a:xfrm>
            <a:off x="1281295" y="258235"/>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8" name="Freeform 7"/>
          <p:cNvSpPr>
            <a:spLocks noEditPoints="1"/>
          </p:cNvSpPr>
          <p:nvPr userDrawn="1"/>
        </p:nvSpPr>
        <p:spPr bwMode="auto">
          <a:xfrm>
            <a:off x="280411" y="331278"/>
            <a:ext cx="826852" cy="602955"/>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Tree>
    <p:extLst>
      <p:ext uri="{BB962C8B-B14F-4D97-AF65-F5344CB8AC3E}">
        <p14:creationId xmlns:p14="http://schemas.microsoft.com/office/powerpoint/2010/main" val="2024516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9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4"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90" y="759874"/>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2" y="759875"/>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5" y="182447"/>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5" y="182447"/>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7"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8"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 name="矩形 1"/>
          <p:cNvSpPr/>
          <p:nvPr userDrawn="1"/>
        </p:nvSpPr>
        <p:spPr>
          <a:xfrm>
            <a:off x="-16971" y="4347199"/>
            <a:ext cx="12208972" cy="252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FFFFFF"/>
              </a:solidFill>
            </a:endParaRPr>
          </a:p>
        </p:txBody>
      </p:sp>
      <p:sp>
        <p:nvSpPr>
          <p:cNvPr id="4" name="文本占位符 3"/>
          <p:cNvSpPr>
            <a:spLocks noGrp="1"/>
          </p:cNvSpPr>
          <p:nvPr>
            <p:ph type="body" sz="quarter" idx="10"/>
          </p:nvPr>
        </p:nvSpPr>
        <p:spPr>
          <a:xfrm>
            <a:off x="624431" y="2407199"/>
            <a:ext cx="10943139" cy="1268010"/>
          </a:xfrm>
          <a:prstGeom prst="rect">
            <a:avLst/>
          </a:prstGeom>
        </p:spPr>
        <p:txBody>
          <a:bodyPr/>
          <a:lstStyle>
            <a:lvl1pPr marL="0" indent="0" algn="ctr">
              <a:buNone/>
              <a:defRPr sz="8000" b="1">
                <a:solidFill>
                  <a:schemeClr val="bg1"/>
                </a:solidFill>
              </a:defRPr>
            </a:lvl1pPr>
          </a:lstStyle>
          <a:p>
            <a:pPr lvl="0"/>
            <a:endParaRPr kumimoji="1" lang="zh-CN" altLang="en-US"/>
          </a:p>
        </p:txBody>
      </p:sp>
      <p:sp>
        <p:nvSpPr>
          <p:cNvPr id="6" name="文本占位符 5"/>
          <p:cNvSpPr>
            <a:spLocks noGrp="1"/>
          </p:cNvSpPr>
          <p:nvPr>
            <p:ph type="body" sz="quarter" idx="11" hasCustomPrompt="1"/>
          </p:nvPr>
        </p:nvSpPr>
        <p:spPr>
          <a:xfrm>
            <a:off x="1384740" y="5264055"/>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52" name="文本占位符 5"/>
          <p:cNvSpPr>
            <a:spLocks noGrp="1"/>
          </p:cNvSpPr>
          <p:nvPr>
            <p:ph type="body" sz="quarter" idx="12" hasCustomPrompt="1"/>
          </p:nvPr>
        </p:nvSpPr>
        <p:spPr>
          <a:xfrm>
            <a:off x="2216363" y="5264444"/>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3" name="文本占位符 5"/>
          <p:cNvSpPr>
            <a:spLocks noGrp="1"/>
          </p:cNvSpPr>
          <p:nvPr>
            <p:ph type="body" sz="quarter" idx="13"/>
          </p:nvPr>
        </p:nvSpPr>
        <p:spPr>
          <a:xfrm>
            <a:off x="2211018" y="5602353"/>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54" name="文本占位符 5"/>
          <p:cNvSpPr>
            <a:spLocks noGrp="1"/>
          </p:cNvSpPr>
          <p:nvPr>
            <p:ph type="body" sz="quarter" idx="14" hasCustomPrompt="1"/>
          </p:nvPr>
        </p:nvSpPr>
        <p:spPr>
          <a:xfrm>
            <a:off x="4911641" y="5263226"/>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55" name="文本占位符 5"/>
          <p:cNvSpPr>
            <a:spLocks noGrp="1"/>
          </p:cNvSpPr>
          <p:nvPr>
            <p:ph type="body" sz="quarter" idx="15" hasCustomPrompt="1"/>
          </p:nvPr>
        </p:nvSpPr>
        <p:spPr>
          <a:xfrm>
            <a:off x="5743265" y="5263615"/>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6" name="文本占位符 5"/>
          <p:cNvSpPr>
            <a:spLocks noGrp="1"/>
          </p:cNvSpPr>
          <p:nvPr>
            <p:ph type="body" sz="quarter" idx="16"/>
          </p:nvPr>
        </p:nvSpPr>
        <p:spPr>
          <a:xfrm>
            <a:off x="5737919" y="5601524"/>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69" name="文本占位符 5"/>
          <p:cNvSpPr>
            <a:spLocks noGrp="1"/>
          </p:cNvSpPr>
          <p:nvPr>
            <p:ph type="body" sz="quarter" idx="20" hasCustomPrompt="1"/>
          </p:nvPr>
        </p:nvSpPr>
        <p:spPr>
          <a:xfrm>
            <a:off x="8517332" y="5265971"/>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70" name="文本占位符 5"/>
          <p:cNvSpPr>
            <a:spLocks noGrp="1"/>
          </p:cNvSpPr>
          <p:nvPr>
            <p:ph type="body" sz="quarter" idx="21" hasCustomPrompt="1"/>
          </p:nvPr>
        </p:nvSpPr>
        <p:spPr>
          <a:xfrm>
            <a:off x="9348955" y="5266360"/>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1" name="文本占位符 5"/>
          <p:cNvSpPr>
            <a:spLocks noGrp="1"/>
          </p:cNvSpPr>
          <p:nvPr>
            <p:ph type="body" sz="quarter" idx="22"/>
          </p:nvPr>
        </p:nvSpPr>
        <p:spPr>
          <a:xfrm>
            <a:off x="9343610" y="5604269"/>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Tree>
    <p:extLst>
      <p:ext uri="{BB962C8B-B14F-4D97-AF65-F5344CB8AC3E}">
        <p14:creationId xmlns:p14="http://schemas.microsoft.com/office/powerpoint/2010/main" val="297820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8"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 name="矩形 1"/>
          <p:cNvSpPr/>
          <p:nvPr userDrawn="1"/>
        </p:nvSpPr>
        <p:spPr>
          <a:xfrm>
            <a:off x="-16971" y="4347199"/>
            <a:ext cx="12208972" cy="252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FFFFFF"/>
              </a:solidFill>
            </a:endParaRPr>
          </a:p>
        </p:txBody>
      </p:sp>
      <p:sp>
        <p:nvSpPr>
          <p:cNvPr id="4" name="文本占位符 3"/>
          <p:cNvSpPr>
            <a:spLocks noGrp="1"/>
          </p:cNvSpPr>
          <p:nvPr>
            <p:ph type="body" sz="quarter" idx="10"/>
          </p:nvPr>
        </p:nvSpPr>
        <p:spPr>
          <a:xfrm>
            <a:off x="624431" y="2407199"/>
            <a:ext cx="10943139" cy="1268010"/>
          </a:xfrm>
          <a:prstGeom prst="rect">
            <a:avLst/>
          </a:prstGeom>
        </p:spPr>
        <p:txBody>
          <a:bodyPr/>
          <a:lstStyle>
            <a:lvl1pPr marL="0" indent="0" algn="ctr">
              <a:buNone/>
              <a:defRPr sz="8000" b="1">
                <a:solidFill>
                  <a:schemeClr val="bg1"/>
                </a:solidFill>
              </a:defRPr>
            </a:lvl1pPr>
          </a:lstStyle>
          <a:p>
            <a:pPr lvl="0"/>
            <a:endParaRPr kumimoji="1" lang="zh-CN" altLang="en-US"/>
          </a:p>
        </p:txBody>
      </p:sp>
      <p:sp>
        <p:nvSpPr>
          <p:cNvPr id="6" name="文本占位符 5"/>
          <p:cNvSpPr>
            <a:spLocks noGrp="1"/>
          </p:cNvSpPr>
          <p:nvPr>
            <p:ph type="body" sz="quarter" idx="11" hasCustomPrompt="1"/>
          </p:nvPr>
        </p:nvSpPr>
        <p:spPr>
          <a:xfrm>
            <a:off x="900582" y="5264055"/>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52" name="文本占位符 5"/>
          <p:cNvSpPr>
            <a:spLocks noGrp="1"/>
          </p:cNvSpPr>
          <p:nvPr>
            <p:ph type="body" sz="quarter" idx="12" hasCustomPrompt="1"/>
          </p:nvPr>
        </p:nvSpPr>
        <p:spPr>
          <a:xfrm>
            <a:off x="1732206" y="5264444"/>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3" name="文本占位符 5"/>
          <p:cNvSpPr>
            <a:spLocks noGrp="1"/>
          </p:cNvSpPr>
          <p:nvPr>
            <p:ph type="body" sz="quarter" idx="13"/>
          </p:nvPr>
        </p:nvSpPr>
        <p:spPr>
          <a:xfrm>
            <a:off x="1726861" y="5602353"/>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54" name="文本占位符 5"/>
          <p:cNvSpPr>
            <a:spLocks noGrp="1"/>
          </p:cNvSpPr>
          <p:nvPr>
            <p:ph type="body" sz="quarter" idx="14" hasCustomPrompt="1"/>
          </p:nvPr>
        </p:nvSpPr>
        <p:spPr>
          <a:xfrm>
            <a:off x="3566114" y="5263226"/>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55" name="文本占位符 5"/>
          <p:cNvSpPr>
            <a:spLocks noGrp="1"/>
          </p:cNvSpPr>
          <p:nvPr>
            <p:ph type="body" sz="quarter" idx="15" hasCustomPrompt="1"/>
          </p:nvPr>
        </p:nvSpPr>
        <p:spPr>
          <a:xfrm>
            <a:off x="4397738" y="5263615"/>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6" name="文本占位符 5"/>
          <p:cNvSpPr>
            <a:spLocks noGrp="1"/>
          </p:cNvSpPr>
          <p:nvPr>
            <p:ph type="body" sz="quarter" idx="16"/>
          </p:nvPr>
        </p:nvSpPr>
        <p:spPr>
          <a:xfrm>
            <a:off x="4392393" y="5601524"/>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66" name="文本占位符 5"/>
          <p:cNvSpPr>
            <a:spLocks noGrp="1"/>
          </p:cNvSpPr>
          <p:nvPr>
            <p:ph type="body" sz="quarter" idx="17" hasCustomPrompt="1"/>
          </p:nvPr>
        </p:nvSpPr>
        <p:spPr>
          <a:xfrm>
            <a:off x="6284388" y="5266800"/>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67" name="文本占位符 5"/>
          <p:cNvSpPr>
            <a:spLocks noGrp="1"/>
          </p:cNvSpPr>
          <p:nvPr>
            <p:ph type="body" sz="quarter" idx="18" hasCustomPrompt="1"/>
          </p:nvPr>
        </p:nvSpPr>
        <p:spPr>
          <a:xfrm>
            <a:off x="7116011" y="5267189"/>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8" name="文本占位符 5"/>
          <p:cNvSpPr>
            <a:spLocks noGrp="1"/>
          </p:cNvSpPr>
          <p:nvPr>
            <p:ph type="body" sz="quarter" idx="19"/>
          </p:nvPr>
        </p:nvSpPr>
        <p:spPr>
          <a:xfrm>
            <a:off x="7110666" y="5605098"/>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69" name="文本占位符 5"/>
          <p:cNvSpPr>
            <a:spLocks noGrp="1"/>
          </p:cNvSpPr>
          <p:nvPr>
            <p:ph type="body" sz="quarter" idx="20" hasCustomPrompt="1"/>
          </p:nvPr>
        </p:nvSpPr>
        <p:spPr>
          <a:xfrm>
            <a:off x="8949021" y="5265971"/>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70" name="文本占位符 5"/>
          <p:cNvSpPr>
            <a:spLocks noGrp="1"/>
          </p:cNvSpPr>
          <p:nvPr>
            <p:ph type="body" sz="quarter" idx="21" hasCustomPrompt="1"/>
          </p:nvPr>
        </p:nvSpPr>
        <p:spPr>
          <a:xfrm>
            <a:off x="9780645" y="5266360"/>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1" name="文本占位符 5"/>
          <p:cNvSpPr>
            <a:spLocks noGrp="1"/>
          </p:cNvSpPr>
          <p:nvPr>
            <p:ph type="body" sz="quarter" idx="22"/>
          </p:nvPr>
        </p:nvSpPr>
        <p:spPr>
          <a:xfrm>
            <a:off x="9775299" y="5604269"/>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Tree>
    <p:extLst>
      <p:ext uri="{BB962C8B-B14F-4D97-AF65-F5344CB8AC3E}">
        <p14:creationId xmlns:p14="http://schemas.microsoft.com/office/powerpoint/2010/main" val="158400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8"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 name="矩形 1"/>
          <p:cNvSpPr/>
          <p:nvPr userDrawn="1"/>
        </p:nvSpPr>
        <p:spPr>
          <a:xfrm>
            <a:off x="-16971" y="4347199"/>
            <a:ext cx="12208972" cy="252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FFFFFF"/>
              </a:solidFill>
            </a:endParaRPr>
          </a:p>
        </p:txBody>
      </p:sp>
      <p:sp>
        <p:nvSpPr>
          <p:cNvPr id="4" name="文本占位符 3"/>
          <p:cNvSpPr>
            <a:spLocks noGrp="1"/>
          </p:cNvSpPr>
          <p:nvPr>
            <p:ph type="body" sz="quarter" idx="10"/>
          </p:nvPr>
        </p:nvSpPr>
        <p:spPr>
          <a:xfrm>
            <a:off x="624431" y="2407199"/>
            <a:ext cx="10943139" cy="1268010"/>
          </a:xfrm>
          <a:prstGeom prst="rect">
            <a:avLst/>
          </a:prstGeom>
        </p:spPr>
        <p:txBody>
          <a:bodyPr/>
          <a:lstStyle>
            <a:lvl1pPr marL="0" indent="0" algn="ctr">
              <a:buNone/>
              <a:defRPr sz="8000" b="1">
                <a:solidFill>
                  <a:schemeClr val="bg1"/>
                </a:solidFill>
              </a:defRPr>
            </a:lvl1pPr>
          </a:lstStyle>
          <a:p>
            <a:pPr lvl="0"/>
            <a:endParaRPr kumimoji="1" lang="zh-CN" altLang="en-US"/>
          </a:p>
        </p:txBody>
      </p:sp>
      <p:sp>
        <p:nvSpPr>
          <p:cNvPr id="6" name="文本占位符 5"/>
          <p:cNvSpPr>
            <a:spLocks noGrp="1"/>
          </p:cNvSpPr>
          <p:nvPr>
            <p:ph type="body" sz="quarter" idx="11" hasCustomPrompt="1"/>
          </p:nvPr>
        </p:nvSpPr>
        <p:spPr>
          <a:xfrm>
            <a:off x="399457" y="5264055"/>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52" name="文本占位符 5"/>
          <p:cNvSpPr>
            <a:spLocks noGrp="1"/>
          </p:cNvSpPr>
          <p:nvPr>
            <p:ph type="body" sz="quarter" idx="12" hasCustomPrompt="1"/>
          </p:nvPr>
        </p:nvSpPr>
        <p:spPr>
          <a:xfrm>
            <a:off x="1231079" y="5264444"/>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3" name="文本占位符 5"/>
          <p:cNvSpPr>
            <a:spLocks noGrp="1"/>
          </p:cNvSpPr>
          <p:nvPr>
            <p:ph type="body" sz="quarter" idx="13"/>
          </p:nvPr>
        </p:nvSpPr>
        <p:spPr>
          <a:xfrm>
            <a:off x="1225735" y="5602353"/>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54" name="文本占位符 5"/>
          <p:cNvSpPr>
            <a:spLocks noGrp="1"/>
          </p:cNvSpPr>
          <p:nvPr>
            <p:ph type="body" sz="quarter" idx="14" hasCustomPrompt="1"/>
          </p:nvPr>
        </p:nvSpPr>
        <p:spPr>
          <a:xfrm>
            <a:off x="2685464" y="5263226"/>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55" name="文本占位符 5"/>
          <p:cNvSpPr>
            <a:spLocks noGrp="1"/>
          </p:cNvSpPr>
          <p:nvPr>
            <p:ph type="body" sz="quarter" idx="15" hasCustomPrompt="1"/>
          </p:nvPr>
        </p:nvSpPr>
        <p:spPr>
          <a:xfrm>
            <a:off x="3517087" y="5263615"/>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6" name="文本占位符 5"/>
          <p:cNvSpPr>
            <a:spLocks noGrp="1"/>
          </p:cNvSpPr>
          <p:nvPr>
            <p:ph type="body" sz="quarter" idx="16"/>
          </p:nvPr>
        </p:nvSpPr>
        <p:spPr>
          <a:xfrm>
            <a:off x="3511742" y="5601524"/>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66" name="文本占位符 5"/>
          <p:cNvSpPr>
            <a:spLocks noGrp="1"/>
          </p:cNvSpPr>
          <p:nvPr>
            <p:ph type="body" sz="quarter" idx="17" hasCustomPrompt="1"/>
          </p:nvPr>
        </p:nvSpPr>
        <p:spPr>
          <a:xfrm>
            <a:off x="4987438" y="5266800"/>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67" name="文本占位符 5"/>
          <p:cNvSpPr>
            <a:spLocks noGrp="1"/>
          </p:cNvSpPr>
          <p:nvPr>
            <p:ph type="body" sz="quarter" idx="18" hasCustomPrompt="1"/>
          </p:nvPr>
        </p:nvSpPr>
        <p:spPr>
          <a:xfrm>
            <a:off x="5819062" y="5267189"/>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8" name="文本占位符 5"/>
          <p:cNvSpPr>
            <a:spLocks noGrp="1"/>
          </p:cNvSpPr>
          <p:nvPr>
            <p:ph type="body" sz="quarter" idx="19"/>
          </p:nvPr>
        </p:nvSpPr>
        <p:spPr>
          <a:xfrm>
            <a:off x="5813717" y="5605098"/>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69" name="文本占位符 5"/>
          <p:cNvSpPr>
            <a:spLocks noGrp="1"/>
          </p:cNvSpPr>
          <p:nvPr>
            <p:ph type="body" sz="quarter" idx="20" hasCustomPrompt="1"/>
          </p:nvPr>
        </p:nvSpPr>
        <p:spPr>
          <a:xfrm>
            <a:off x="7273445" y="5265971"/>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70" name="文本占位符 5"/>
          <p:cNvSpPr>
            <a:spLocks noGrp="1"/>
          </p:cNvSpPr>
          <p:nvPr>
            <p:ph type="body" sz="quarter" idx="21" hasCustomPrompt="1"/>
          </p:nvPr>
        </p:nvSpPr>
        <p:spPr>
          <a:xfrm>
            <a:off x="8105069" y="5266360"/>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1" name="文本占位符 5"/>
          <p:cNvSpPr>
            <a:spLocks noGrp="1"/>
          </p:cNvSpPr>
          <p:nvPr>
            <p:ph type="body" sz="quarter" idx="22"/>
          </p:nvPr>
        </p:nvSpPr>
        <p:spPr>
          <a:xfrm>
            <a:off x="8099723" y="5604269"/>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72" name="文本占位符 5"/>
          <p:cNvSpPr>
            <a:spLocks noGrp="1"/>
          </p:cNvSpPr>
          <p:nvPr>
            <p:ph type="body" sz="quarter" idx="23" hasCustomPrompt="1"/>
          </p:nvPr>
        </p:nvSpPr>
        <p:spPr>
          <a:xfrm>
            <a:off x="9554085" y="5268476"/>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73" name="文本占位符 5"/>
          <p:cNvSpPr>
            <a:spLocks noGrp="1"/>
          </p:cNvSpPr>
          <p:nvPr>
            <p:ph type="body" sz="quarter" idx="24" hasCustomPrompt="1"/>
          </p:nvPr>
        </p:nvSpPr>
        <p:spPr>
          <a:xfrm>
            <a:off x="10385707" y="5268865"/>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4" name="文本占位符 5"/>
          <p:cNvSpPr>
            <a:spLocks noGrp="1"/>
          </p:cNvSpPr>
          <p:nvPr>
            <p:ph type="body" sz="quarter" idx="25"/>
          </p:nvPr>
        </p:nvSpPr>
        <p:spPr>
          <a:xfrm>
            <a:off x="10380363" y="5606774"/>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Tree>
    <p:extLst>
      <p:ext uri="{BB962C8B-B14F-4D97-AF65-F5344CB8AC3E}">
        <p14:creationId xmlns:p14="http://schemas.microsoft.com/office/powerpoint/2010/main" val="1073646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8"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 name="矩形 1"/>
          <p:cNvSpPr/>
          <p:nvPr userDrawn="1"/>
        </p:nvSpPr>
        <p:spPr>
          <a:xfrm>
            <a:off x="-16971" y="4347199"/>
            <a:ext cx="12208972" cy="252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FFFFFF"/>
              </a:solidFill>
            </a:endParaRPr>
          </a:p>
        </p:txBody>
      </p:sp>
      <p:sp>
        <p:nvSpPr>
          <p:cNvPr id="4" name="文本占位符 3"/>
          <p:cNvSpPr>
            <a:spLocks noGrp="1"/>
          </p:cNvSpPr>
          <p:nvPr>
            <p:ph type="body" sz="quarter" idx="10"/>
          </p:nvPr>
        </p:nvSpPr>
        <p:spPr>
          <a:xfrm>
            <a:off x="624431" y="2407199"/>
            <a:ext cx="10943139" cy="1268010"/>
          </a:xfrm>
          <a:prstGeom prst="rect">
            <a:avLst/>
          </a:prstGeom>
        </p:spPr>
        <p:txBody>
          <a:bodyPr/>
          <a:lstStyle>
            <a:lvl1pPr marL="0" indent="0" algn="ctr">
              <a:buNone/>
              <a:defRPr sz="8000" b="1">
                <a:solidFill>
                  <a:schemeClr val="bg1"/>
                </a:solidFill>
              </a:defRPr>
            </a:lvl1pPr>
          </a:lstStyle>
          <a:p>
            <a:pPr lvl="0"/>
            <a:endParaRPr kumimoji="1" lang="zh-CN" altLang="en-US"/>
          </a:p>
        </p:txBody>
      </p:sp>
      <p:sp>
        <p:nvSpPr>
          <p:cNvPr id="239" name="文本占位符 5"/>
          <p:cNvSpPr>
            <a:spLocks noGrp="1"/>
          </p:cNvSpPr>
          <p:nvPr>
            <p:ph type="body" sz="quarter" idx="11" hasCustomPrompt="1"/>
          </p:nvPr>
        </p:nvSpPr>
        <p:spPr>
          <a:xfrm>
            <a:off x="1384740" y="4677367"/>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40" name="文本占位符 5"/>
          <p:cNvSpPr>
            <a:spLocks noGrp="1"/>
          </p:cNvSpPr>
          <p:nvPr>
            <p:ph type="body" sz="quarter" idx="12" hasCustomPrompt="1"/>
          </p:nvPr>
        </p:nvSpPr>
        <p:spPr>
          <a:xfrm>
            <a:off x="2216363" y="4677756"/>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1" name="文本占位符 5"/>
          <p:cNvSpPr>
            <a:spLocks noGrp="1"/>
          </p:cNvSpPr>
          <p:nvPr>
            <p:ph type="body" sz="quarter" idx="13"/>
          </p:nvPr>
        </p:nvSpPr>
        <p:spPr>
          <a:xfrm>
            <a:off x="2211018" y="5015665"/>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42" name="文本占位符 5"/>
          <p:cNvSpPr>
            <a:spLocks noGrp="1"/>
          </p:cNvSpPr>
          <p:nvPr>
            <p:ph type="body" sz="quarter" idx="14" hasCustomPrompt="1"/>
          </p:nvPr>
        </p:nvSpPr>
        <p:spPr>
          <a:xfrm>
            <a:off x="4911641" y="4676538"/>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43" name="文本占位符 5"/>
          <p:cNvSpPr>
            <a:spLocks noGrp="1"/>
          </p:cNvSpPr>
          <p:nvPr>
            <p:ph type="body" sz="quarter" idx="15" hasCustomPrompt="1"/>
          </p:nvPr>
        </p:nvSpPr>
        <p:spPr>
          <a:xfrm>
            <a:off x="5743265" y="4676927"/>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4" name="文本占位符 5"/>
          <p:cNvSpPr>
            <a:spLocks noGrp="1"/>
          </p:cNvSpPr>
          <p:nvPr>
            <p:ph type="body" sz="quarter" idx="16"/>
          </p:nvPr>
        </p:nvSpPr>
        <p:spPr>
          <a:xfrm>
            <a:off x="5737919" y="5014836"/>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45" name="文本占位符 5"/>
          <p:cNvSpPr>
            <a:spLocks noGrp="1"/>
          </p:cNvSpPr>
          <p:nvPr>
            <p:ph type="body" sz="quarter" idx="20" hasCustomPrompt="1"/>
          </p:nvPr>
        </p:nvSpPr>
        <p:spPr>
          <a:xfrm>
            <a:off x="8517332" y="4679283"/>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46" name="文本占位符 5"/>
          <p:cNvSpPr>
            <a:spLocks noGrp="1"/>
          </p:cNvSpPr>
          <p:nvPr>
            <p:ph type="body" sz="quarter" idx="21" hasCustomPrompt="1"/>
          </p:nvPr>
        </p:nvSpPr>
        <p:spPr>
          <a:xfrm>
            <a:off x="9348955" y="4679672"/>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7" name="文本占位符 5"/>
          <p:cNvSpPr>
            <a:spLocks noGrp="1"/>
          </p:cNvSpPr>
          <p:nvPr>
            <p:ph type="body" sz="quarter" idx="22"/>
          </p:nvPr>
        </p:nvSpPr>
        <p:spPr>
          <a:xfrm>
            <a:off x="9343610" y="5017581"/>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48" name="文本占位符 5"/>
          <p:cNvSpPr>
            <a:spLocks noGrp="1"/>
          </p:cNvSpPr>
          <p:nvPr>
            <p:ph type="body" sz="quarter" idx="23" hasCustomPrompt="1"/>
          </p:nvPr>
        </p:nvSpPr>
        <p:spPr>
          <a:xfrm>
            <a:off x="1398161" y="5552989"/>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49" name="文本占位符 5"/>
          <p:cNvSpPr>
            <a:spLocks noGrp="1"/>
          </p:cNvSpPr>
          <p:nvPr>
            <p:ph type="body" sz="quarter" idx="24" hasCustomPrompt="1"/>
          </p:nvPr>
        </p:nvSpPr>
        <p:spPr>
          <a:xfrm>
            <a:off x="2229785" y="5553378"/>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0" name="文本占位符 5"/>
          <p:cNvSpPr>
            <a:spLocks noGrp="1"/>
          </p:cNvSpPr>
          <p:nvPr>
            <p:ph type="body" sz="quarter" idx="25"/>
          </p:nvPr>
        </p:nvSpPr>
        <p:spPr>
          <a:xfrm>
            <a:off x="2224439" y="5891287"/>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51" name="文本占位符 5"/>
          <p:cNvSpPr>
            <a:spLocks noGrp="1"/>
          </p:cNvSpPr>
          <p:nvPr>
            <p:ph type="body" sz="quarter" idx="26" hasCustomPrompt="1"/>
          </p:nvPr>
        </p:nvSpPr>
        <p:spPr>
          <a:xfrm>
            <a:off x="4925064" y="5552160"/>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57" name="文本占位符 5"/>
          <p:cNvSpPr>
            <a:spLocks noGrp="1"/>
          </p:cNvSpPr>
          <p:nvPr>
            <p:ph type="body" sz="quarter" idx="27" hasCustomPrompt="1"/>
          </p:nvPr>
        </p:nvSpPr>
        <p:spPr>
          <a:xfrm>
            <a:off x="5756687" y="5552549"/>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8" name="文本占位符 5"/>
          <p:cNvSpPr>
            <a:spLocks noGrp="1"/>
          </p:cNvSpPr>
          <p:nvPr>
            <p:ph type="body" sz="quarter" idx="28"/>
          </p:nvPr>
        </p:nvSpPr>
        <p:spPr>
          <a:xfrm>
            <a:off x="5751342" y="5890458"/>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
        <p:nvSpPr>
          <p:cNvPr id="259" name="文本占位符 5"/>
          <p:cNvSpPr>
            <a:spLocks noGrp="1"/>
          </p:cNvSpPr>
          <p:nvPr>
            <p:ph type="body" sz="quarter" idx="29" hasCustomPrompt="1"/>
          </p:nvPr>
        </p:nvSpPr>
        <p:spPr>
          <a:xfrm>
            <a:off x="8530753" y="5554905"/>
            <a:ext cx="826385" cy="683917"/>
          </a:xfrm>
          <a:prstGeom prst="rect">
            <a:avLst/>
          </a:prstGeom>
        </p:spPr>
        <p:txBody>
          <a:bodyPr/>
          <a:lstStyle>
            <a:lvl1pPr marL="0" indent="0">
              <a:buNone/>
              <a:defRPr kumimoji="1" lang="zh-CN" altLang="en-US" sz="48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00</a:t>
            </a:r>
            <a:endParaRPr kumimoji="1" lang="zh-CN" altLang="en-US" dirty="0"/>
          </a:p>
        </p:txBody>
      </p:sp>
      <p:sp>
        <p:nvSpPr>
          <p:cNvPr id="260" name="文本占位符 5"/>
          <p:cNvSpPr>
            <a:spLocks noGrp="1"/>
          </p:cNvSpPr>
          <p:nvPr>
            <p:ph type="body" sz="quarter" idx="30" hasCustomPrompt="1"/>
          </p:nvPr>
        </p:nvSpPr>
        <p:spPr>
          <a:xfrm>
            <a:off x="9362377" y="5555294"/>
            <a:ext cx="1465396" cy="335729"/>
          </a:xfrm>
          <a:prstGeom prst="rect">
            <a:avLst/>
          </a:prstGeom>
        </p:spPr>
        <p:txBody>
          <a:bodyPr anchor="ctr"/>
          <a:lstStyle>
            <a:lvl1pPr marL="0" indent="0">
              <a:buNone/>
              <a:defRPr kumimoji="1" lang="zh-CN" altLang="en-US" sz="1600" b="1"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1" name="文本占位符 5"/>
          <p:cNvSpPr>
            <a:spLocks noGrp="1"/>
          </p:cNvSpPr>
          <p:nvPr>
            <p:ph type="body" sz="quarter" idx="31"/>
          </p:nvPr>
        </p:nvSpPr>
        <p:spPr>
          <a:xfrm>
            <a:off x="9357031" y="5893203"/>
            <a:ext cx="1465396" cy="343340"/>
          </a:xfrm>
          <a:prstGeom prst="rect">
            <a:avLst/>
          </a:prstGeom>
        </p:spPr>
        <p:txBody>
          <a:bodyPr anchor="ctr"/>
          <a:lstStyle>
            <a:lvl1pPr marL="0" indent="0">
              <a:buNone/>
              <a:defRPr kumimoji="1" lang="zh-CN" altLang="en-US" sz="1200" b="0" kern="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mn-ea"/>
                <a:cs typeface="+mn-cs"/>
              </a:defRPr>
            </a:lvl1pPr>
          </a:lstStyle>
          <a:p>
            <a:pPr lvl="0"/>
            <a:endParaRPr kumimoji="1" lang="zh-CN" altLang="en-US" dirty="0"/>
          </a:p>
        </p:txBody>
      </p:sp>
    </p:spTree>
    <p:extLst>
      <p:ext uri="{BB962C8B-B14F-4D97-AF65-F5344CB8AC3E}">
        <p14:creationId xmlns:p14="http://schemas.microsoft.com/office/powerpoint/2010/main" val="195477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5" name="Freeform 7"/>
          <p:cNvSpPr>
            <a:spLocks noEditPoints="1"/>
          </p:cNvSpPr>
          <p:nvPr/>
        </p:nvSpPr>
        <p:spPr bwMode="auto">
          <a:xfrm rot="20132266">
            <a:off x="3204673" y="5259248"/>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 name="Freeform 9"/>
          <p:cNvSpPr>
            <a:spLocks noEditPoints="1"/>
          </p:cNvSpPr>
          <p:nvPr/>
        </p:nvSpPr>
        <p:spPr bwMode="auto">
          <a:xfrm>
            <a:off x="3276078"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9" name="组 18"/>
          <p:cNvGrpSpPr/>
          <p:nvPr userDrawn="1"/>
        </p:nvGrpSpPr>
        <p:grpSpPr>
          <a:xfrm rot="1396810">
            <a:off x="5439148" y="3364454"/>
            <a:ext cx="337163" cy="1815987"/>
            <a:chOff x="6099175" y="2627313"/>
            <a:chExt cx="411163" cy="2214563"/>
          </a:xfrm>
          <a:solidFill>
            <a:schemeClr val="bg1">
              <a:alpha val="10000"/>
            </a:schemeClr>
          </a:solid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 name="Freeform 19"/>
          <p:cNvSpPr>
            <a:spLocks noEditPoints="1"/>
          </p:cNvSpPr>
          <p:nvPr/>
        </p:nvSpPr>
        <p:spPr bwMode="auto">
          <a:xfrm rot="1363540">
            <a:off x="8673101"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 name="Freeform 20"/>
          <p:cNvSpPr>
            <a:spLocks/>
          </p:cNvSpPr>
          <p:nvPr/>
        </p:nvSpPr>
        <p:spPr bwMode="auto">
          <a:xfrm rot="20253209">
            <a:off x="4644946" y="4409602"/>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0" name="组合 45"/>
          <p:cNvGrpSpPr/>
          <p:nvPr userDrawn="1"/>
        </p:nvGrpSpPr>
        <p:grpSpPr>
          <a:xfrm rot="2116298">
            <a:off x="5097308" y="5328958"/>
            <a:ext cx="722933" cy="629672"/>
            <a:chOff x="501650" y="3292475"/>
            <a:chExt cx="1735138" cy="1511300"/>
          </a:xfrm>
          <a:solidFill>
            <a:schemeClr val="bg1">
              <a:alpha val="10000"/>
            </a:schemeClr>
          </a:solid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6" name="组合 46"/>
          <p:cNvGrpSpPr/>
          <p:nvPr userDrawn="1"/>
        </p:nvGrpSpPr>
        <p:grpSpPr>
          <a:xfrm rot="19680185">
            <a:off x="2669841" y="4499503"/>
            <a:ext cx="920459" cy="709092"/>
            <a:chOff x="2486025" y="3619500"/>
            <a:chExt cx="1500188" cy="1155700"/>
          </a:xfrm>
          <a:solidFill>
            <a:schemeClr val="bg1">
              <a:alpha val="10000"/>
            </a:schemeClr>
          </a:solid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9" name="Freeform 29"/>
          <p:cNvSpPr>
            <a:spLocks noEditPoints="1"/>
          </p:cNvSpPr>
          <p:nvPr userDrawn="1"/>
        </p:nvSpPr>
        <p:spPr bwMode="auto">
          <a:xfrm>
            <a:off x="4567725" y="3130393"/>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0" name="Freeform 5"/>
          <p:cNvSpPr>
            <a:spLocks noEditPoints="1"/>
          </p:cNvSpPr>
          <p:nvPr userDrawn="1"/>
        </p:nvSpPr>
        <p:spPr bwMode="auto">
          <a:xfrm rot="1264384">
            <a:off x="3800466" y="6382323"/>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31" name="组合 22"/>
          <p:cNvGrpSpPr/>
          <p:nvPr userDrawn="1"/>
        </p:nvGrpSpPr>
        <p:grpSpPr>
          <a:xfrm rot="1013132">
            <a:off x="2506794" y="6413812"/>
            <a:ext cx="794889" cy="623974"/>
            <a:chOff x="3654425" y="5089525"/>
            <a:chExt cx="1860550" cy="1460500"/>
          </a:xfrm>
          <a:solidFill>
            <a:schemeClr val="bg1">
              <a:alpha val="10000"/>
            </a:schemeClr>
          </a:solid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39" name="组合 23"/>
          <p:cNvGrpSpPr/>
          <p:nvPr userDrawn="1"/>
        </p:nvGrpSpPr>
        <p:grpSpPr>
          <a:xfrm>
            <a:off x="6063219" y="3624642"/>
            <a:ext cx="1301704" cy="1299270"/>
            <a:chOff x="6262690" y="5170488"/>
            <a:chExt cx="1697038" cy="1693863"/>
          </a:xfrm>
          <a:solidFill>
            <a:schemeClr val="bg1">
              <a:alpha val="10000"/>
            </a:schemeClr>
          </a:solid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4" name="Freeform 7"/>
          <p:cNvSpPr>
            <a:spLocks noEditPoints="1"/>
          </p:cNvSpPr>
          <p:nvPr/>
        </p:nvSpPr>
        <p:spPr bwMode="auto">
          <a:xfrm rot="20132266">
            <a:off x="-1257122" y="4798207"/>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5" name="Freeform 9"/>
          <p:cNvSpPr>
            <a:spLocks noEditPoints="1"/>
          </p:cNvSpPr>
          <p:nvPr/>
        </p:nvSpPr>
        <p:spPr bwMode="auto">
          <a:xfrm>
            <a:off x="-491354"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6" name="组 45"/>
          <p:cNvGrpSpPr/>
          <p:nvPr userDrawn="1"/>
        </p:nvGrpSpPr>
        <p:grpSpPr>
          <a:xfrm rot="1396810">
            <a:off x="998952" y="3722133"/>
            <a:ext cx="337163" cy="1815987"/>
            <a:chOff x="6099175" y="2627313"/>
            <a:chExt cx="411163" cy="2214563"/>
          </a:xfrm>
          <a:solidFill>
            <a:schemeClr val="bg1">
              <a:alpha val="10000"/>
            </a:schemeClr>
          </a:solid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7" name="Freeform 19"/>
          <p:cNvSpPr>
            <a:spLocks noEditPoints="1"/>
          </p:cNvSpPr>
          <p:nvPr/>
        </p:nvSpPr>
        <p:spPr bwMode="auto">
          <a:xfrm rot="1363540">
            <a:off x="337565"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8" name="Freeform 20"/>
          <p:cNvSpPr>
            <a:spLocks/>
          </p:cNvSpPr>
          <p:nvPr/>
        </p:nvSpPr>
        <p:spPr bwMode="auto">
          <a:xfrm rot="20253209">
            <a:off x="158922" y="4485612"/>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9" name="组合 45"/>
          <p:cNvGrpSpPr/>
          <p:nvPr userDrawn="1"/>
        </p:nvGrpSpPr>
        <p:grpSpPr>
          <a:xfrm rot="2116298">
            <a:off x="1231244" y="5128618"/>
            <a:ext cx="722933" cy="629672"/>
            <a:chOff x="501650" y="3292475"/>
            <a:chExt cx="1735138" cy="1511300"/>
          </a:xfrm>
          <a:solidFill>
            <a:schemeClr val="bg1">
              <a:alpha val="10000"/>
            </a:schemeClr>
          </a:solid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0" name="组合 46"/>
          <p:cNvGrpSpPr/>
          <p:nvPr userDrawn="1"/>
        </p:nvGrpSpPr>
        <p:grpSpPr>
          <a:xfrm rot="19680185">
            <a:off x="-1517190" y="3803033"/>
            <a:ext cx="920459" cy="709092"/>
            <a:chOff x="2486025" y="3619500"/>
            <a:chExt cx="1500188" cy="1155700"/>
          </a:xfrm>
          <a:solidFill>
            <a:schemeClr val="bg1">
              <a:alpha val="10000"/>
            </a:schemeClr>
          </a:solid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51" name="Freeform 29"/>
          <p:cNvSpPr>
            <a:spLocks noEditPoints="1"/>
          </p:cNvSpPr>
          <p:nvPr userDrawn="1"/>
        </p:nvSpPr>
        <p:spPr bwMode="auto">
          <a:xfrm>
            <a:off x="760977" y="2751527"/>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2" name="Freeform 5"/>
          <p:cNvSpPr>
            <a:spLocks noEditPoints="1"/>
          </p:cNvSpPr>
          <p:nvPr userDrawn="1"/>
        </p:nvSpPr>
        <p:spPr bwMode="auto">
          <a:xfrm rot="1264384">
            <a:off x="1983281" y="5686216"/>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53" name="组合 22"/>
          <p:cNvGrpSpPr/>
          <p:nvPr userDrawn="1"/>
        </p:nvGrpSpPr>
        <p:grpSpPr>
          <a:xfrm rot="1013132">
            <a:off x="1601369" y="4438604"/>
            <a:ext cx="794889" cy="623974"/>
            <a:chOff x="3654425" y="5089525"/>
            <a:chExt cx="1860550" cy="1460500"/>
          </a:xfrm>
          <a:solidFill>
            <a:schemeClr val="bg1">
              <a:alpha val="10000"/>
            </a:schemeClr>
          </a:solid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4" name="组合 23"/>
          <p:cNvGrpSpPr/>
          <p:nvPr userDrawn="1"/>
        </p:nvGrpSpPr>
        <p:grpSpPr>
          <a:xfrm>
            <a:off x="1798259" y="2947826"/>
            <a:ext cx="1301704" cy="1299270"/>
            <a:chOff x="6262688" y="5170488"/>
            <a:chExt cx="1697038" cy="1693863"/>
          </a:xfrm>
          <a:solidFill>
            <a:schemeClr val="bg1">
              <a:alpha val="10000"/>
            </a:schemeClr>
          </a:solid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6" name="Freeform 7"/>
          <p:cNvSpPr>
            <a:spLocks noEditPoints="1"/>
          </p:cNvSpPr>
          <p:nvPr/>
        </p:nvSpPr>
        <p:spPr bwMode="auto">
          <a:xfrm rot="21538996">
            <a:off x="7150385" y="57643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78" name="组 77"/>
          <p:cNvGrpSpPr/>
          <p:nvPr userDrawn="1"/>
        </p:nvGrpSpPr>
        <p:grpSpPr>
          <a:xfrm rot="2803540">
            <a:off x="9511163" y="5451185"/>
            <a:ext cx="337162" cy="1815987"/>
            <a:chOff x="6099175" y="2627313"/>
            <a:chExt cx="411163" cy="2214563"/>
          </a:xfrm>
          <a:solidFill>
            <a:schemeClr val="bg1">
              <a:alpha val="10000"/>
            </a:schemeClr>
          </a:solid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9" name="Freeform 19"/>
          <p:cNvSpPr>
            <a:spLocks noEditPoints="1"/>
          </p:cNvSpPr>
          <p:nvPr/>
        </p:nvSpPr>
        <p:spPr bwMode="auto">
          <a:xfrm rot="2770270">
            <a:off x="8355393"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0" name="Freeform 20"/>
          <p:cNvSpPr>
            <a:spLocks/>
          </p:cNvSpPr>
          <p:nvPr/>
        </p:nvSpPr>
        <p:spPr bwMode="auto">
          <a:xfrm rot="59939">
            <a:off x="8625449" y="5843015"/>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1" name="组合 45"/>
          <p:cNvGrpSpPr/>
          <p:nvPr userDrawn="1"/>
        </p:nvGrpSpPr>
        <p:grpSpPr>
          <a:xfrm rot="3523028">
            <a:off x="9384747" y="6959690"/>
            <a:ext cx="722933" cy="629672"/>
            <a:chOff x="501650" y="3292475"/>
            <a:chExt cx="1735138" cy="1511300"/>
          </a:xfrm>
          <a:solidFill>
            <a:schemeClr val="bg1">
              <a:alpha val="10000"/>
            </a:schemeClr>
          </a:solid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2" name="组合 46"/>
          <p:cNvGrpSpPr/>
          <p:nvPr userDrawn="1"/>
        </p:nvGrpSpPr>
        <p:grpSpPr>
          <a:xfrm rot="21086915">
            <a:off x="7366693" y="4686026"/>
            <a:ext cx="920459" cy="709092"/>
            <a:chOff x="2486025" y="3619500"/>
            <a:chExt cx="1500188" cy="1155700"/>
          </a:xfrm>
          <a:solidFill>
            <a:schemeClr val="bg1">
              <a:alpha val="10000"/>
            </a:schemeClr>
          </a:solid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83" name="Freeform 29"/>
          <p:cNvSpPr>
            <a:spLocks noEditPoints="1"/>
          </p:cNvSpPr>
          <p:nvPr userDrawn="1"/>
        </p:nvSpPr>
        <p:spPr bwMode="auto">
          <a:xfrm rot="1406730">
            <a:off x="9836345" y="4616572"/>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4" name="Freeform 5"/>
          <p:cNvSpPr>
            <a:spLocks noEditPoints="1"/>
          </p:cNvSpPr>
          <p:nvPr userDrawn="1"/>
        </p:nvSpPr>
        <p:spPr bwMode="auto">
          <a:xfrm rot="2671114">
            <a:off x="9574737"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5" name="组合 22"/>
          <p:cNvGrpSpPr/>
          <p:nvPr userDrawn="1"/>
        </p:nvGrpSpPr>
        <p:grpSpPr>
          <a:xfrm rot="2419862">
            <a:off x="9997018" y="6488458"/>
            <a:ext cx="794889" cy="623974"/>
            <a:chOff x="3654425" y="5089525"/>
            <a:chExt cx="1860550" cy="1460500"/>
          </a:xfrm>
          <a:solidFill>
            <a:schemeClr val="bg1">
              <a:alpha val="10000"/>
            </a:schemeClr>
          </a:solid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6" name="组合 23"/>
          <p:cNvGrpSpPr/>
          <p:nvPr userDrawn="1"/>
        </p:nvGrpSpPr>
        <p:grpSpPr>
          <a:xfrm rot="1406730">
            <a:off x="11173871" y="-871840"/>
            <a:ext cx="1301704" cy="1299270"/>
            <a:chOff x="6262688" y="5170488"/>
            <a:chExt cx="1697038" cy="1693863"/>
          </a:xfrm>
          <a:solidFill>
            <a:schemeClr val="bg1">
              <a:alpha val="10000"/>
            </a:schemeClr>
          </a:solid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08" name="Freeform 7"/>
          <p:cNvSpPr>
            <a:spLocks noEditPoints="1"/>
          </p:cNvSpPr>
          <p:nvPr/>
        </p:nvSpPr>
        <p:spPr bwMode="auto">
          <a:xfrm rot="20132266">
            <a:off x="-3209" y="137461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9" name="Freeform 9"/>
          <p:cNvSpPr>
            <a:spLocks noEditPoints="1"/>
          </p:cNvSpPr>
          <p:nvPr/>
        </p:nvSpPr>
        <p:spPr bwMode="auto">
          <a:xfrm>
            <a:off x="762559"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0" name="组 109"/>
          <p:cNvGrpSpPr/>
          <p:nvPr userDrawn="1"/>
        </p:nvGrpSpPr>
        <p:grpSpPr>
          <a:xfrm rot="1396810">
            <a:off x="2252865" y="298540"/>
            <a:ext cx="337163" cy="1815987"/>
            <a:chOff x="6099175" y="2627313"/>
            <a:chExt cx="411163" cy="2214563"/>
          </a:xfrm>
          <a:solidFill>
            <a:schemeClr val="bg1">
              <a:alpha val="70000"/>
            </a:schemeClr>
          </a:solid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2" name="Freeform 20"/>
          <p:cNvSpPr>
            <a:spLocks/>
          </p:cNvSpPr>
          <p:nvPr/>
        </p:nvSpPr>
        <p:spPr bwMode="auto">
          <a:xfrm rot="20253209">
            <a:off x="1412834" y="1062019"/>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3" name="组合 45"/>
          <p:cNvGrpSpPr/>
          <p:nvPr userDrawn="1"/>
        </p:nvGrpSpPr>
        <p:grpSpPr>
          <a:xfrm rot="2116298">
            <a:off x="2485156" y="1705025"/>
            <a:ext cx="722933" cy="629672"/>
            <a:chOff x="501650" y="3292475"/>
            <a:chExt cx="1735138" cy="1511300"/>
          </a:xfrm>
          <a:solidFill>
            <a:schemeClr val="bg1">
              <a:alpha val="10000"/>
            </a:schemeClr>
          </a:solid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4" name="组合 46"/>
          <p:cNvGrpSpPr/>
          <p:nvPr userDrawn="1"/>
        </p:nvGrpSpPr>
        <p:grpSpPr>
          <a:xfrm rot="19680185">
            <a:off x="-263276" y="379440"/>
            <a:ext cx="920459" cy="709092"/>
            <a:chOff x="2486025" y="3619500"/>
            <a:chExt cx="1500188" cy="1155700"/>
          </a:xfrm>
          <a:solidFill>
            <a:schemeClr val="bg1">
              <a:alpha val="10000"/>
            </a:schemeClr>
          </a:solid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5" name="Freeform 29"/>
          <p:cNvSpPr>
            <a:spLocks noEditPoints="1"/>
          </p:cNvSpPr>
          <p:nvPr userDrawn="1"/>
        </p:nvSpPr>
        <p:spPr bwMode="auto">
          <a:xfrm>
            <a:off x="2014890"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6" name="Freeform 5"/>
          <p:cNvSpPr>
            <a:spLocks noEditPoints="1"/>
          </p:cNvSpPr>
          <p:nvPr userDrawn="1"/>
        </p:nvSpPr>
        <p:spPr bwMode="auto">
          <a:xfrm rot="1264384">
            <a:off x="2980492" y="2441067"/>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7" name="组合 22"/>
          <p:cNvGrpSpPr/>
          <p:nvPr userDrawn="1"/>
        </p:nvGrpSpPr>
        <p:grpSpPr>
          <a:xfrm rot="1013132">
            <a:off x="2855282" y="1015011"/>
            <a:ext cx="794889" cy="623974"/>
            <a:chOff x="3654425" y="5089525"/>
            <a:chExt cx="1860550" cy="1460500"/>
          </a:xfrm>
          <a:solidFill>
            <a:schemeClr val="bg1">
              <a:alpha val="70000"/>
            </a:schemeClr>
          </a:solid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8" name="组合 23"/>
          <p:cNvGrpSpPr/>
          <p:nvPr userDrawn="1"/>
        </p:nvGrpSpPr>
        <p:grpSpPr>
          <a:xfrm>
            <a:off x="3052171" y="-475767"/>
            <a:ext cx="1301704" cy="1299270"/>
            <a:chOff x="6262688" y="5170488"/>
            <a:chExt cx="1697038" cy="1693863"/>
          </a:xfrm>
          <a:solidFill>
            <a:schemeClr val="bg1">
              <a:alpha val="70000"/>
            </a:schemeClr>
          </a:solid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0" name="Freeform 7"/>
          <p:cNvSpPr>
            <a:spLocks noEditPoints="1"/>
          </p:cNvSpPr>
          <p:nvPr/>
        </p:nvSpPr>
        <p:spPr bwMode="auto">
          <a:xfrm rot="20132266">
            <a:off x="4165317" y="1969667"/>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1" name="Freeform 9"/>
          <p:cNvSpPr>
            <a:spLocks noEditPoints="1"/>
          </p:cNvSpPr>
          <p:nvPr/>
        </p:nvSpPr>
        <p:spPr bwMode="auto">
          <a:xfrm>
            <a:off x="4931085"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2" name="组 141"/>
          <p:cNvGrpSpPr/>
          <p:nvPr userDrawn="1"/>
        </p:nvGrpSpPr>
        <p:grpSpPr>
          <a:xfrm rot="1396810">
            <a:off x="6421391" y="893592"/>
            <a:ext cx="337163" cy="1815987"/>
            <a:chOff x="6099175" y="2627313"/>
            <a:chExt cx="411163" cy="2214563"/>
          </a:xfrm>
          <a:solidFill>
            <a:schemeClr val="bg1">
              <a:alpha val="70000"/>
            </a:schemeClr>
          </a:solid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3" name="Freeform 19"/>
          <p:cNvSpPr>
            <a:spLocks noEditPoints="1"/>
          </p:cNvSpPr>
          <p:nvPr/>
        </p:nvSpPr>
        <p:spPr bwMode="auto">
          <a:xfrm rot="1363540">
            <a:off x="5760004"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4" name="Freeform 20"/>
          <p:cNvSpPr>
            <a:spLocks/>
          </p:cNvSpPr>
          <p:nvPr/>
        </p:nvSpPr>
        <p:spPr bwMode="auto">
          <a:xfrm rot="20253209">
            <a:off x="5581361" y="1657072"/>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5" name="组合 45"/>
          <p:cNvGrpSpPr/>
          <p:nvPr userDrawn="1"/>
        </p:nvGrpSpPr>
        <p:grpSpPr>
          <a:xfrm rot="2116298">
            <a:off x="6653683" y="2300078"/>
            <a:ext cx="722933" cy="629672"/>
            <a:chOff x="501650" y="3292475"/>
            <a:chExt cx="1735138" cy="1511300"/>
          </a:xfrm>
          <a:solidFill>
            <a:schemeClr val="bg1">
              <a:alpha val="70000"/>
            </a:schemeClr>
          </a:solid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46" name="组合 46"/>
          <p:cNvGrpSpPr/>
          <p:nvPr userDrawn="1"/>
        </p:nvGrpSpPr>
        <p:grpSpPr>
          <a:xfrm rot="19680185">
            <a:off x="3905249" y="974493"/>
            <a:ext cx="920459" cy="709092"/>
            <a:chOff x="2486025" y="3619500"/>
            <a:chExt cx="1500188" cy="1155700"/>
          </a:xfrm>
          <a:solidFill>
            <a:schemeClr val="bg1">
              <a:alpha val="70000"/>
            </a:schemeClr>
          </a:solid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7" name="Freeform 29"/>
          <p:cNvSpPr>
            <a:spLocks noEditPoints="1"/>
          </p:cNvSpPr>
          <p:nvPr userDrawn="1"/>
        </p:nvSpPr>
        <p:spPr bwMode="auto">
          <a:xfrm>
            <a:off x="6183417"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8" name="Freeform 5"/>
          <p:cNvSpPr>
            <a:spLocks noEditPoints="1"/>
          </p:cNvSpPr>
          <p:nvPr userDrawn="1"/>
        </p:nvSpPr>
        <p:spPr bwMode="auto">
          <a:xfrm rot="1264384">
            <a:off x="7128417" y="315533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9" name="组合 22"/>
          <p:cNvGrpSpPr/>
          <p:nvPr userDrawn="1"/>
        </p:nvGrpSpPr>
        <p:grpSpPr>
          <a:xfrm rot="1013132">
            <a:off x="7023807" y="1610064"/>
            <a:ext cx="794889" cy="623974"/>
            <a:chOff x="3654425" y="5089525"/>
            <a:chExt cx="1860550" cy="1460500"/>
          </a:xfrm>
          <a:solidFill>
            <a:schemeClr val="bg1">
              <a:alpha val="70000"/>
            </a:schemeClr>
          </a:solid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50" name="组合 23"/>
          <p:cNvGrpSpPr/>
          <p:nvPr userDrawn="1"/>
        </p:nvGrpSpPr>
        <p:grpSpPr>
          <a:xfrm>
            <a:off x="7220697" y="119286"/>
            <a:ext cx="1301704" cy="1299270"/>
            <a:chOff x="6262688" y="5170488"/>
            <a:chExt cx="1697038" cy="1693863"/>
          </a:xfrm>
          <a:solidFill>
            <a:schemeClr val="bg1">
              <a:alpha val="70000"/>
            </a:schemeClr>
          </a:solid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2" name="Freeform 7"/>
          <p:cNvSpPr>
            <a:spLocks noEditPoints="1"/>
          </p:cNvSpPr>
          <p:nvPr/>
        </p:nvSpPr>
        <p:spPr bwMode="auto">
          <a:xfrm rot="20132266">
            <a:off x="7996221" y="3333171"/>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4" name="组 173"/>
          <p:cNvGrpSpPr/>
          <p:nvPr userDrawn="1"/>
        </p:nvGrpSpPr>
        <p:grpSpPr>
          <a:xfrm rot="1396810">
            <a:off x="10293789" y="2099514"/>
            <a:ext cx="337163" cy="1815987"/>
            <a:chOff x="6099175" y="2627313"/>
            <a:chExt cx="411163" cy="2214563"/>
          </a:xfrm>
          <a:solidFill>
            <a:schemeClr val="bg1">
              <a:alpha val="10000"/>
            </a:schemeClr>
          </a:solid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5" name="Freeform 19"/>
          <p:cNvSpPr>
            <a:spLocks noEditPoints="1"/>
          </p:cNvSpPr>
          <p:nvPr/>
        </p:nvSpPr>
        <p:spPr bwMode="auto">
          <a:xfrm rot="1363540">
            <a:off x="9632403"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6" name="Freeform 20"/>
          <p:cNvSpPr>
            <a:spLocks/>
          </p:cNvSpPr>
          <p:nvPr/>
        </p:nvSpPr>
        <p:spPr bwMode="auto">
          <a:xfrm rot="20253209">
            <a:off x="9453759" y="286299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7" name="组合 45"/>
          <p:cNvGrpSpPr/>
          <p:nvPr userDrawn="1"/>
        </p:nvGrpSpPr>
        <p:grpSpPr>
          <a:xfrm rot="2116298">
            <a:off x="10526082" y="3505999"/>
            <a:ext cx="722933" cy="629672"/>
            <a:chOff x="501650" y="3292475"/>
            <a:chExt cx="1735138" cy="1511300"/>
          </a:xfrm>
          <a:solidFill>
            <a:schemeClr val="bg1">
              <a:alpha val="10000"/>
            </a:schemeClr>
          </a:solid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78" name="组合 46"/>
          <p:cNvGrpSpPr/>
          <p:nvPr userDrawn="1"/>
        </p:nvGrpSpPr>
        <p:grpSpPr>
          <a:xfrm rot="19680185">
            <a:off x="7879804" y="2119955"/>
            <a:ext cx="920459" cy="709092"/>
            <a:chOff x="2486025" y="3619500"/>
            <a:chExt cx="1500188" cy="1155700"/>
          </a:xfrm>
          <a:solidFill>
            <a:schemeClr val="bg1">
              <a:alpha val="10000"/>
            </a:schemeClr>
          </a:solid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9" name="Freeform 29"/>
          <p:cNvSpPr>
            <a:spLocks noEditPoints="1"/>
          </p:cNvSpPr>
          <p:nvPr userDrawn="1"/>
        </p:nvSpPr>
        <p:spPr bwMode="auto">
          <a:xfrm>
            <a:off x="10055816" y="112890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0" name="Freeform 5"/>
          <p:cNvSpPr>
            <a:spLocks noEditPoints="1"/>
          </p:cNvSpPr>
          <p:nvPr userDrawn="1"/>
        </p:nvSpPr>
        <p:spPr bwMode="auto">
          <a:xfrm rot="1264384">
            <a:off x="11021417" y="424204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81" name="组合 22"/>
          <p:cNvGrpSpPr/>
          <p:nvPr userDrawn="1"/>
        </p:nvGrpSpPr>
        <p:grpSpPr>
          <a:xfrm rot="1013132">
            <a:off x="10896208" y="2815985"/>
            <a:ext cx="794889" cy="623974"/>
            <a:chOff x="3654425" y="5089525"/>
            <a:chExt cx="1860550" cy="1460500"/>
          </a:xfrm>
          <a:solidFill>
            <a:schemeClr val="bg1">
              <a:alpha val="10000"/>
            </a:schemeClr>
          </a:solid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82" name="组合 23"/>
          <p:cNvGrpSpPr/>
          <p:nvPr userDrawn="1"/>
        </p:nvGrpSpPr>
        <p:grpSpPr>
          <a:xfrm>
            <a:off x="11093096" y="1325207"/>
            <a:ext cx="1301704" cy="1299270"/>
            <a:chOff x="6262688" y="5170488"/>
            <a:chExt cx="1697038" cy="1693863"/>
          </a:xfrm>
          <a:solidFill>
            <a:schemeClr val="bg1">
              <a:alpha val="10000"/>
            </a:schemeClr>
          </a:solid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03" name="组合 22"/>
          <p:cNvGrpSpPr/>
          <p:nvPr userDrawn="1"/>
        </p:nvGrpSpPr>
        <p:grpSpPr>
          <a:xfrm rot="1013132">
            <a:off x="6176565" y="5290989"/>
            <a:ext cx="794889" cy="623974"/>
            <a:chOff x="3654425" y="5089525"/>
            <a:chExt cx="1860550" cy="1460500"/>
          </a:xfrm>
          <a:solidFill>
            <a:schemeClr val="bg1">
              <a:alpha val="10000"/>
            </a:schemeClr>
          </a:solid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11" name="Freeform 19"/>
          <p:cNvSpPr>
            <a:spLocks noEditPoints="1"/>
          </p:cNvSpPr>
          <p:nvPr userDrawn="1"/>
        </p:nvSpPr>
        <p:spPr bwMode="auto">
          <a:xfrm rot="3628785">
            <a:off x="4614672" y="6522289"/>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2" name="Freeform 7"/>
          <p:cNvSpPr>
            <a:spLocks noEditPoints="1"/>
          </p:cNvSpPr>
          <p:nvPr userDrawn="1"/>
        </p:nvSpPr>
        <p:spPr bwMode="auto">
          <a:xfrm rot="20132266">
            <a:off x="-807206" y="597707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13" name="组合 46"/>
          <p:cNvGrpSpPr/>
          <p:nvPr userDrawn="1"/>
        </p:nvGrpSpPr>
        <p:grpSpPr>
          <a:xfrm rot="21086915">
            <a:off x="11056807" y="581802"/>
            <a:ext cx="920459" cy="709092"/>
            <a:chOff x="2486025" y="3619500"/>
            <a:chExt cx="1500188" cy="1155700"/>
          </a:xfrm>
          <a:solidFill>
            <a:schemeClr val="bg1">
              <a:alpha val="10000"/>
            </a:schemeClr>
          </a:solid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16" name="组 215"/>
          <p:cNvGrpSpPr/>
          <p:nvPr userDrawn="1"/>
        </p:nvGrpSpPr>
        <p:grpSpPr>
          <a:xfrm rot="2803540">
            <a:off x="9225928" y="-1135169"/>
            <a:ext cx="337162" cy="1815987"/>
            <a:chOff x="6099175" y="2627313"/>
            <a:chExt cx="411163" cy="2214563"/>
          </a:xfrm>
          <a:solidFill>
            <a:schemeClr val="bg1">
              <a:alpha val="70000"/>
            </a:schemeClr>
          </a:solid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21" name="组合 23"/>
          <p:cNvGrpSpPr/>
          <p:nvPr userDrawn="1"/>
        </p:nvGrpSpPr>
        <p:grpSpPr>
          <a:xfrm>
            <a:off x="5624277" y="6060101"/>
            <a:ext cx="1301704" cy="1299270"/>
            <a:chOff x="6262688" y="5170488"/>
            <a:chExt cx="1697038" cy="1693863"/>
          </a:xfrm>
          <a:solidFill>
            <a:schemeClr val="bg1">
              <a:alpha val="10000"/>
            </a:schemeClr>
          </a:solid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24" name="Freeform 9"/>
          <p:cNvSpPr>
            <a:spLocks noEditPoints="1"/>
          </p:cNvSpPr>
          <p:nvPr userDrawn="1"/>
        </p:nvSpPr>
        <p:spPr bwMode="auto">
          <a:xfrm>
            <a:off x="11714475"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25" name="组合 45"/>
          <p:cNvGrpSpPr/>
          <p:nvPr userDrawn="1"/>
        </p:nvGrpSpPr>
        <p:grpSpPr>
          <a:xfrm rot="2116298">
            <a:off x="718680" y="6474356"/>
            <a:ext cx="1228067" cy="1069642"/>
            <a:chOff x="501650" y="3292475"/>
            <a:chExt cx="1735138" cy="1511300"/>
          </a:xfrm>
          <a:solidFill>
            <a:schemeClr val="bg1">
              <a:alpha val="10000"/>
            </a:schemeClr>
          </a:solid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1" name="Freeform 7"/>
          <p:cNvSpPr>
            <a:spLocks noEditPoints="1"/>
          </p:cNvSpPr>
          <p:nvPr userDrawn="1"/>
        </p:nvSpPr>
        <p:spPr bwMode="auto">
          <a:xfrm rot="20132266">
            <a:off x="9763148"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32" name="组合 23"/>
          <p:cNvGrpSpPr/>
          <p:nvPr userDrawn="1"/>
        </p:nvGrpSpPr>
        <p:grpSpPr>
          <a:xfrm rot="1406730">
            <a:off x="10767933" y="5424446"/>
            <a:ext cx="1301704" cy="1299270"/>
            <a:chOff x="6262688" y="5170488"/>
            <a:chExt cx="1697038" cy="1693863"/>
          </a:xfrm>
          <a:solidFill>
            <a:schemeClr val="bg1">
              <a:alpha val="10000"/>
            </a:schemeClr>
          </a:solid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5" name="Freeform 19"/>
          <p:cNvSpPr>
            <a:spLocks noEditPoints="1"/>
          </p:cNvSpPr>
          <p:nvPr userDrawn="1"/>
        </p:nvSpPr>
        <p:spPr bwMode="auto">
          <a:xfrm rot="21418795">
            <a:off x="11264444"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 name="文本占位符 2"/>
          <p:cNvSpPr>
            <a:spLocks noGrp="1"/>
          </p:cNvSpPr>
          <p:nvPr>
            <p:ph type="body" sz="quarter" idx="10" hasCustomPrompt="1"/>
          </p:nvPr>
        </p:nvSpPr>
        <p:spPr>
          <a:xfrm>
            <a:off x="5606998" y="3276777"/>
            <a:ext cx="1898967" cy="1809990"/>
          </a:xfrm>
          <a:prstGeom prst="rect">
            <a:avLst/>
          </a:prstGeom>
        </p:spPr>
        <p:txBody>
          <a:bodyPr anchor="ctr"/>
          <a:lstStyle>
            <a:lvl1pPr marL="0" indent="0">
              <a:buNone/>
              <a:defRPr sz="11500" b="1">
                <a:solidFill>
                  <a:schemeClr val="bg1"/>
                </a:solidFill>
              </a:defRPr>
            </a:lvl1pPr>
          </a:lstStyle>
          <a:p>
            <a:pPr lvl="0"/>
            <a:r>
              <a:rPr kumimoji="1" lang="en-US" altLang="zh-CN" dirty="0"/>
              <a:t>00</a:t>
            </a:r>
            <a:endParaRPr kumimoji="1" lang="zh-CN" altLang="en-US" dirty="0"/>
          </a:p>
        </p:txBody>
      </p:sp>
      <p:sp>
        <p:nvSpPr>
          <p:cNvPr id="238" name="文本占位符 2"/>
          <p:cNvSpPr>
            <a:spLocks noGrp="1"/>
          </p:cNvSpPr>
          <p:nvPr>
            <p:ph type="body" sz="quarter" idx="11"/>
          </p:nvPr>
        </p:nvSpPr>
        <p:spPr>
          <a:xfrm>
            <a:off x="7508681" y="3498533"/>
            <a:ext cx="3752795" cy="675427"/>
          </a:xfrm>
          <a:prstGeom prst="rect">
            <a:avLst/>
          </a:prstGeom>
        </p:spPr>
        <p:txBody>
          <a:bodyPr anchor="ctr"/>
          <a:lstStyle>
            <a:lvl1pPr marL="0" indent="0">
              <a:buNone/>
              <a:defRPr sz="3200" b="1">
                <a:solidFill>
                  <a:schemeClr val="bg1"/>
                </a:solidFill>
              </a:defRPr>
            </a:lvl1pPr>
          </a:lstStyle>
          <a:p>
            <a:pPr lvl="0"/>
            <a:endParaRPr kumimoji="1" lang="zh-CN" altLang="en-US" dirty="0"/>
          </a:p>
        </p:txBody>
      </p:sp>
      <p:sp>
        <p:nvSpPr>
          <p:cNvPr id="239" name="文本占位符 2"/>
          <p:cNvSpPr>
            <a:spLocks noGrp="1"/>
          </p:cNvSpPr>
          <p:nvPr>
            <p:ph type="body" sz="quarter" idx="12"/>
          </p:nvPr>
        </p:nvSpPr>
        <p:spPr>
          <a:xfrm>
            <a:off x="7508681" y="4186449"/>
            <a:ext cx="3752795" cy="418230"/>
          </a:xfrm>
          <a:prstGeom prst="rect">
            <a:avLst/>
          </a:prstGeom>
        </p:spPr>
        <p:txBody>
          <a:bodyPr anchor="t"/>
          <a:lstStyle>
            <a:lvl1pPr marL="0" indent="0">
              <a:buNone/>
              <a:defRPr sz="24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580744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8" y="-871840"/>
            <a:ext cx="14366963" cy="9196672"/>
            <a:chOff x="-1517189" y="-871840"/>
            <a:chExt cx="14366963" cy="9196672"/>
          </a:xfrm>
          <a:solidFill>
            <a:schemeClr val="bg1">
              <a:alpha val="5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7" name="文本占位符 7"/>
          <p:cNvSpPr>
            <a:spLocks noGrp="1"/>
          </p:cNvSpPr>
          <p:nvPr>
            <p:ph type="body" sz="quarter" idx="10" hasCustomPrompt="1"/>
          </p:nvPr>
        </p:nvSpPr>
        <p:spPr>
          <a:xfrm>
            <a:off x="1281295" y="258235"/>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8" name="Freeform 7"/>
          <p:cNvSpPr>
            <a:spLocks noEditPoints="1"/>
          </p:cNvSpPr>
          <p:nvPr userDrawn="1"/>
        </p:nvSpPr>
        <p:spPr bwMode="auto">
          <a:xfrm>
            <a:off x="280411" y="331278"/>
            <a:ext cx="826852" cy="602955"/>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9" name="矩形 238"/>
          <p:cNvSpPr/>
          <p:nvPr userDrawn="1"/>
        </p:nvSpPr>
        <p:spPr>
          <a:xfrm>
            <a:off x="1058" y="6488565"/>
            <a:ext cx="1219094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FFFFFF"/>
              </a:solidFill>
            </a:endParaRPr>
          </a:p>
        </p:txBody>
      </p:sp>
    </p:spTree>
    <p:extLst>
      <p:ext uri="{BB962C8B-B14F-4D97-AF65-F5344CB8AC3E}">
        <p14:creationId xmlns:p14="http://schemas.microsoft.com/office/powerpoint/2010/main" val="1738394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8" y="-871840"/>
            <a:ext cx="14366963" cy="9196672"/>
            <a:chOff x="-1517189" y="-871840"/>
            <a:chExt cx="14366963" cy="9196672"/>
          </a:xfrm>
          <a:solidFill>
            <a:schemeClr val="bg1">
              <a:alpha val="5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7" name="文本占位符 7"/>
          <p:cNvSpPr>
            <a:spLocks noGrp="1"/>
          </p:cNvSpPr>
          <p:nvPr>
            <p:ph type="body" sz="quarter" idx="10" hasCustomPrompt="1"/>
          </p:nvPr>
        </p:nvSpPr>
        <p:spPr>
          <a:xfrm>
            <a:off x="1281295" y="258235"/>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8" name="Freeform 7"/>
          <p:cNvSpPr>
            <a:spLocks noEditPoints="1"/>
          </p:cNvSpPr>
          <p:nvPr userDrawn="1"/>
        </p:nvSpPr>
        <p:spPr bwMode="auto">
          <a:xfrm>
            <a:off x="280411" y="331278"/>
            <a:ext cx="826852" cy="602955"/>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9" name="矩形 238"/>
          <p:cNvSpPr/>
          <p:nvPr userDrawn="1"/>
        </p:nvSpPr>
        <p:spPr>
          <a:xfrm>
            <a:off x="1058" y="6488565"/>
            <a:ext cx="1219094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FFFFFF"/>
              </a:solidFill>
            </a:endParaRPr>
          </a:p>
        </p:txBody>
      </p:sp>
      <p:sp>
        <p:nvSpPr>
          <p:cNvPr id="240" name="矩形 239"/>
          <p:cNvSpPr/>
          <p:nvPr userDrawn="1"/>
        </p:nvSpPr>
        <p:spPr>
          <a:xfrm>
            <a:off x="530" y="1661090"/>
            <a:ext cx="12190943" cy="160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FFFFFF"/>
              </a:solidFill>
            </a:endParaRPr>
          </a:p>
        </p:txBody>
      </p:sp>
    </p:spTree>
    <p:extLst>
      <p:ext uri="{BB962C8B-B14F-4D97-AF65-F5344CB8AC3E}">
        <p14:creationId xmlns:p14="http://schemas.microsoft.com/office/powerpoint/2010/main" val="159177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8" y="-871840"/>
            <a:ext cx="14366963" cy="9196672"/>
            <a:chOff x="-1517189" y="-871840"/>
            <a:chExt cx="14366963" cy="9196672"/>
          </a:xfrm>
          <a:solidFill>
            <a:schemeClr val="bg1">
              <a:alpha val="5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grpSp>
      <p:sp>
        <p:nvSpPr>
          <p:cNvPr id="237" name="文本占位符 7"/>
          <p:cNvSpPr>
            <a:spLocks noGrp="1"/>
          </p:cNvSpPr>
          <p:nvPr>
            <p:ph type="body" sz="quarter" idx="10" hasCustomPrompt="1"/>
          </p:nvPr>
        </p:nvSpPr>
        <p:spPr>
          <a:xfrm>
            <a:off x="1281295" y="258235"/>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8" name="Freeform 7"/>
          <p:cNvSpPr>
            <a:spLocks noEditPoints="1"/>
          </p:cNvSpPr>
          <p:nvPr userDrawn="1"/>
        </p:nvSpPr>
        <p:spPr bwMode="auto">
          <a:xfrm>
            <a:off x="280411" y="331278"/>
            <a:ext cx="826852" cy="602955"/>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1800">
              <a:solidFill>
                <a:srgbClr val="000000"/>
              </a:solidFill>
            </a:endParaRPr>
          </a:p>
        </p:txBody>
      </p:sp>
      <p:sp>
        <p:nvSpPr>
          <p:cNvPr id="239" name="矩形 238"/>
          <p:cNvSpPr/>
          <p:nvPr userDrawn="1"/>
        </p:nvSpPr>
        <p:spPr>
          <a:xfrm>
            <a:off x="1058" y="3590559"/>
            <a:ext cx="12190943" cy="326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rgbClr val="FFFFFF"/>
              </a:solidFill>
            </a:endParaRPr>
          </a:p>
        </p:txBody>
      </p:sp>
    </p:spTree>
    <p:extLst>
      <p:ext uri="{BB962C8B-B14F-4D97-AF65-F5344CB8AC3E}">
        <p14:creationId xmlns:p14="http://schemas.microsoft.com/office/powerpoint/2010/main" val="186391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8" r:id="rId1"/>
    <p:sldLayoutId id="2147483697" r:id="rId2"/>
    <p:sldLayoutId id="2147483696" r:id="rId3"/>
    <p:sldLayoutId id="2147483689" r:id="rId4"/>
    <p:sldLayoutId id="2147483698" r:id="rId5"/>
    <p:sldLayoutId id="2147483691" r:id="rId6"/>
    <p:sldLayoutId id="2147483692" r:id="rId7"/>
    <p:sldLayoutId id="2147483693" r:id="rId8"/>
    <p:sldLayoutId id="2147483694" r:id="rId9"/>
    <p:sldLayoutId id="2147483690"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wmf"/><Relationship Id="rId5" Type="http://schemas.openxmlformats.org/officeDocument/2006/relationships/oleObject" Target="../embeddings/oleObject2.bin"/><Relationship Id="rId4" Type="http://schemas.openxmlformats.org/officeDocument/2006/relationships/image" Target="../media/image19.wmf"/></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60.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5.w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24.w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28.wmf"/><Relationship Id="rId5" Type="http://schemas.openxmlformats.org/officeDocument/2006/relationships/oleObject" Target="../embeddings/oleObject7.bin"/><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 Id="rId5" Type="http://schemas.openxmlformats.org/officeDocument/2006/relationships/image" Target="../media/image42.gif"/><Relationship Id="rId4" Type="http://schemas.openxmlformats.org/officeDocument/2006/relationships/image" Target="../media/image41.gif"/></Relationships>
</file>

<file path=ppt/slides/_rels/slide29.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43.gif"/><Relationship Id="rId1" Type="http://schemas.openxmlformats.org/officeDocument/2006/relationships/slideLayout" Target="../slideLayouts/slideLayout7.xml"/><Relationship Id="rId6" Type="http://schemas.openxmlformats.org/officeDocument/2006/relationships/image" Target="../media/image45.gif"/><Relationship Id="rId5" Type="http://schemas.openxmlformats.org/officeDocument/2006/relationships/image" Target="../media/image330.png"/><Relationship Id="rId4" Type="http://schemas.openxmlformats.org/officeDocument/2006/relationships/image" Target="../media/image44.gif"/><Relationship Id="rId9" Type="http://schemas.openxmlformats.org/officeDocument/2006/relationships/image" Target="../media/image3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a:xfrm>
            <a:off x="3475133" y="1964111"/>
            <a:ext cx="5241734" cy="1006429"/>
          </a:xfrm>
        </p:spPr>
        <p:txBody>
          <a:bodyPr/>
          <a:lstStyle/>
          <a:p>
            <a:r>
              <a:rPr lang="zh-CN" altLang="en-US" dirty="0"/>
              <a:t>毕业设计答辩</a:t>
            </a:r>
          </a:p>
        </p:txBody>
      </p:sp>
      <p:sp>
        <p:nvSpPr>
          <p:cNvPr id="4" name="文本占位符 3"/>
          <p:cNvSpPr>
            <a:spLocks noGrp="1"/>
          </p:cNvSpPr>
          <p:nvPr>
            <p:ph type="body" sz="quarter" idx="15"/>
          </p:nvPr>
        </p:nvSpPr>
        <p:spPr>
          <a:xfrm>
            <a:off x="917019" y="3332415"/>
            <a:ext cx="10357962" cy="590931"/>
          </a:xfrm>
        </p:spPr>
        <p:txBody>
          <a:bodyPr/>
          <a:lstStyle/>
          <a:p>
            <a:r>
              <a:rPr lang="en-US" altLang="zh-CN" sz="3600" dirty="0"/>
              <a:t>《</a:t>
            </a:r>
            <a:r>
              <a:rPr lang="zh-CN" altLang="en-US" sz="3600" dirty="0"/>
              <a:t>白噪声激励下滞迟系统随机响应的概率密度模拟</a:t>
            </a:r>
            <a:r>
              <a:rPr lang="en-US" altLang="zh-CN" sz="3600" dirty="0"/>
              <a:t>》</a:t>
            </a:r>
            <a:endParaRPr lang="zh-CN" altLang="en-US" sz="3600" dirty="0"/>
          </a:p>
        </p:txBody>
      </p:sp>
      <p:sp>
        <p:nvSpPr>
          <p:cNvPr id="5" name="文本占位符 4"/>
          <p:cNvSpPr>
            <a:spLocks noGrp="1"/>
          </p:cNvSpPr>
          <p:nvPr>
            <p:ph type="body" sz="quarter" idx="16"/>
          </p:nvPr>
        </p:nvSpPr>
        <p:spPr>
          <a:xfrm>
            <a:off x="2053673" y="4637985"/>
            <a:ext cx="8084654" cy="1309076"/>
          </a:xfrm>
        </p:spPr>
        <p:txBody>
          <a:bodyPr/>
          <a:lstStyle/>
          <a:p>
            <a:pPr marL="0" indent="0">
              <a:buNone/>
            </a:pPr>
            <a:r>
              <a:rPr lang="zh-CN" altLang="en-US" dirty="0"/>
              <a:t>指导老师：张明老师</a:t>
            </a:r>
          </a:p>
          <a:p>
            <a:pPr marL="0" indent="0">
              <a:buNone/>
            </a:pPr>
            <a:r>
              <a:rPr lang="zh-CN" altLang="en-US" dirty="0"/>
              <a:t>答辩人：王海奇</a:t>
            </a:r>
            <a:endParaRPr lang="en-US" altLang="zh-CN" dirty="0"/>
          </a:p>
          <a:p>
            <a:pPr marL="0" indent="0">
              <a:buNone/>
            </a:pPr>
            <a:r>
              <a:rPr lang="zh-CN" altLang="en-US" dirty="0"/>
              <a:t>答辩时间：</a:t>
            </a:r>
            <a:r>
              <a:rPr lang="en-US" altLang="zh-CN" dirty="0"/>
              <a:t>2017.6.4</a:t>
            </a:r>
            <a:endParaRPr lang="zh-CN" altLang="en-US" dirty="0"/>
          </a:p>
        </p:txBody>
      </p:sp>
      <p:grpSp>
        <p:nvGrpSpPr>
          <p:cNvPr id="9" name="组 8"/>
          <p:cNvGrpSpPr/>
          <p:nvPr/>
        </p:nvGrpSpPr>
        <p:grpSpPr>
          <a:xfrm>
            <a:off x="5555557" y="521350"/>
            <a:ext cx="1080886" cy="1080884"/>
            <a:chOff x="5431425" y="497164"/>
            <a:chExt cx="1482332" cy="1482330"/>
          </a:xfrm>
        </p:grpSpPr>
        <p:sp>
          <p:nvSpPr>
            <p:cNvPr id="10" name="Freeform 7"/>
            <p:cNvSpPr>
              <a:spLocks noEditPoints="1"/>
            </p:cNvSpPr>
            <p:nvPr/>
          </p:nvSpPr>
          <p:spPr bwMode="auto">
            <a:xfrm>
              <a:off x="5751305" y="941168"/>
              <a:ext cx="842572" cy="61442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 name="椭圆 10"/>
            <p:cNvSpPr/>
            <p:nvPr/>
          </p:nvSpPr>
          <p:spPr>
            <a:xfrm>
              <a:off x="5431425" y="497164"/>
              <a:ext cx="1482332" cy="148233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spTree>
    <p:extLst>
      <p:ext uri="{BB962C8B-B14F-4D97-AF65-F5344CB8AC3E}">
        <p14:creationId xmlns:p14="http://schemas.microsoft.com/office/powerpoint/2010/main" val="649162283"/>
      </p:ext>
    </p:extLst>
  </p:cSld>
  <p:clrMapOvr>
    <a:masterClrMapping/>
  </p:clrMapOvr>
  <mc:AlternateContent xmlns:mc="http://schemas.openxmlformats.org/markup-compatibility/2006" xmlns:p14="http://schemas.microsoft.com/office/powerpoint/2010/main">
    <mc:Choice Requires="p14">
      <p:transition spd="slow" p14:dur="2000" advTm="8768">
        <p14:flash/>
      </p:transition>
    </mc:Choice>
    <mc:Fallback xmlns="">
      <p:transition spd="slow" advTm="876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1"/>
          </p:nvPr>
        </p:nvSpPr>
        <p:spPr/>
        <p:txBody>
          <a:bodyPr/>
          <a:lstStyle/>
          <a:p>
            <a:r>
              <a:rPr lang="zh-CN" altLang="en-US" dirty="0">
                <a:solidFill>
                  <a:srgbClr val="FFFFFF"/>
                </a:solidFill>
                <a:latin typeface="微软雅黑"/>
                <a:cs typeface="微软雅黑"/>
              </a:rPr>
              <a:t>滞迟系统与白噪声随机过程</a:t>
            </a:r>
            <a:endParaRPr lang="en-US" altLang="zh-CN" dirty="0">
              <a:solidFill>
                <a:srgbClr val="FFFFFF"/>
              </a:solidFill>
              <a:latin typeface="微软雅黑"/>
              <a:cs typeface="微软雅黑"/>
            </a:endParaRPr>
          </a:p>
        </p:txBody>
      </p:sp>
      <p:sp>
        <p:nvSpPr>
          <p:cNvPr id="4" name="文本占位符 3"/>
          <p:cNvSpPr>
            <a:spLocks noGrp="1"/>
          </p:cNvSpPr>
          <p:nvPr>
            <p:ph type="body" sz="quarter" idx="12"/>
          </p:nvPr>
        </p:nvSpPr>
        <p:spPr/>
        <p:txBody>
          <a:bodyPr/>
          <a:lstStyle/>
          <a:p>
            <a:r>
              <a:rPr lang="en-US" altLang="zh-CN" dirty="0">
                <a:solidFill>
                  <a:srgbClr val="FFFFFF"/>
                </a:solidFill>
                <a:latin typeface="Calibri"/>
              </a:rPr>
              <a:t>Hysteretic system and White Noise</a:t>
            </a:r>
            <a:endParaRPr kumimoji="1" lang="zh-CN" altLang="en-US" dirty="0">
              <a:solidFill>
                <a:srgbClr val="FFFFFF"/>
              </a:solidFill>
              <a:latin typeface="Calibri"/>
            </a:endParaRPr>
          </a:p>
        </p:txBody>
      </p:sp>
    </p:spTree>
    <p:extLst>
      <p:ext uri="{BB962C8B-B14F-4D97-AF65-F5344CB8AC3E}">
        <p14:creationId xmlns:p14="http://schemas.microsoft.com/office/powerpoint/2010/main" val="187386865"/>
      </p:ext>
    </p:extLst>
  </p:cSld>
  <p:clrMapOvr>
    <a:masterClrMapping/>
  </p:clrMapOvr>
  <mc:AlternateContent xmlns:mc="http://schemas.openxmlformats.org/markup-compatibility/2006" xmlns:p14="http://schemas.microsoft.com/office/powerpoint/2010/main">
    <mc:Choice Requires="p14">
      <p:transition spd="slow" advTm="3057">
        <p14:flip dir="r"/>
      </p:transition>
    </mc:Choice>
    <mc:Fallback xmlns="">
      <p:transition spd="slow" advTm="3057">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a:t>
            </a:r>
            <a:r>
              <a:rPr lang="zh-CN" altLang="en-US" dirty="0">
                <a:solidFill>
                  <a:srgbClr val="FFFFFF"/>
                </a:solidFill>
                <a:latin typeface="微软雅黑"/>
                <a:cs typeface="微软雅黑"/>
              </a:rPr>
              <a:t>滞迟系统与白噪声随机过程</a:t>
            </a:r>
            <a:endParaRPr lang="en-US" altLang="zh-CN" dirty="0">
              <a:solidFill>
                <a:srgbClr val="FFFFFF"/>
              </a:solidFill>
              <a:latin typeface="微软雅黑"/>
              <a:cs typeface="微软雅黑"/>
            </a:endParaRPr>
          </a:p>
        </p:txBody>
      </p:sp>
      <p:sp>
        <p:nvSpPr>
          <p:cNvPr id="4" name="文本框 3"/>
          <p:cNvSpPr txBox="1"/>
          <p:nvPr/>
        </p:nvSpPr>
        <p:spPr>
          <a:xfrm>
            <a:off x="836579" y="981267"/>
            <a:ext cx="4690773" cy="5281446"/>
          </a:xfrm>
          <a:prstGeom prst="rect">
            <a:avLst/>
          </a:prstGeom>
          <a:noFill/>
        </p:spPr>
        <p:txBody>
          <a:bodyPr wrap="square" rtlCol="0">
            <a:spAutoFit/>
          </a:bodyPr>
          <a:lstStyle/>
          <a:p>
            <a:pPr algn="ctr">
              <a:lnSpc>
                <a:spcPct val="130000"/>
              </a:lnSpc>
              <a:spcBef>
                <a:spcPts val="600"/>
              </a:spcBef>
            </a:pPr>
            <a:r>
              <a:rPr lang="zh-CN" altLang="en-US" sz="2000" b="1" dirty="0">
                <a:solidFill>
                  <a:schemeClr val="bg1"/>
                </a:solidFill>
                <a:latin typeface="+mj-ea"/>
                <a:ea typeface="+mj-ea"/>
              </a:rPr>
              <a:t>滞迟系统</a:t>
            </a:r>
            <a:endParaRPr lang="en-US" altLang="zh-CN" sz="2000" b="1" dirty="0">
              <a:solidFill>
                <a:schemeClr val="bg1"/>
              </a:solidFill>
              <a:latin typeface="+mj-ea"/>
              <a:ea typeface="+mj-ea"/>
            </a:endParaRPr>
          </a:p>
          <a:p>
            <a:pPr>
              <a:lnSpc>
                <a:spcPct val="200000"/>
              </a:lnSpc>
            </a:pPr>
            <a:r>
              <a:rPr lang="zh-CN" altLang="zh-CN" dirty="0">
                <a:solidFill>
                  <a:schemeClr val="bg1"/>
                </a:solidFill>
                <a:latin typeface="+mj-ea"/>
                <a:ea typeface="+mj-ea"/>
              </a:rPr>
              <a:t>滞迟系统是一种复杂的非线性系统，许多工程结构在受严重</a:t>
            </a:r>
            <a:r>
              <a:rPr lang="zh-CN" altLang="en-US" dirty="0">
                <a:solidFill>
                  <a:schemeClr val="bg1"/>
                </a:solidFill>
                <a:latin typeface="+mj-ea"/>
                <a:ea typeface="+mj-ea"/>
              </a:rPr>
              <a:t>载荷</a:t>
            </a:r>
            <a:r>
              <a:rPr lang="zh-CN" altLang="zh-CN" dirty="0">
                <a:solidFill>
                  <a:schemeClr val="bg1"/>
                </a:solidFill>
                <a:latin typeface="+mj-ea"/>
                <a:ea typeface="+mj-ea"/>
              </a:rPr>
              <a:t>时，将会呈现出滞迟性态。滞迟系统的恢复力不仅与系统的瞬时位移有关，还取决于系统响应的历史。主要表现为刚度的减少与能量耗散能力的增加。</a:t>
            </a:r>
            <a:r>
              <a:rPr lang="zh-CN" altLang="en-US" dirty="0">
                <a:solidFill>
                  <a:schemeClr val="bg1"/>
                </a:solidFill>
                <a:latin typeface="+mj-ea"/>
                <a:ea typeface="+mj-ea"/>
              </a:rPr>
              <a:t>关于它有多种描述滞迟恢复力特性的模型，如双线性模型、分布弹塑性元件模型、</a:t>
            </a:r>
            <a:r>
              <a:rPr lang="en-US" altLang="zh-CN" dirty="0" err="1">
                <a:solidFill>
                  <a:schemeClr val="bg1"/>
                </a:solidFill>
                <a:latin typeface="+mj-ea"/>
                <a:ea typeface="+mj-ea"/>
              </a:rPr>
              <a:t>Bouc</a:t>
            </a:r>
            <a:r>
              <a:rPr lang="en-US" altLang="zh-CN" dirty="0">
                <a:solidFill>
                  <a:schemeClr val="bg1"/>
                </a:solidFill>
                <a:latin typeface="+mj-ea"/>
                <a:ea typeface="+mj-ea"/>
              </a:rPr>
              <a:t>-Wen</a:t>
            </a:r>
            <a:r>
              <a:rPr lang="zh-CN" altLang="en-US" dirty="0">
                <a:solidFill>
                  <a:schemeClr val="bg1"/>
                </a:solidFill>
                <a:latin typeface="+mj-ea"/>
                <a:ea typeface="+mj-ea"/>
              </a:rPr>
              <a:t>辅助微分方程模型等。</a:t>
            </a:r>
            <a:endParaRPr lang="en-US" altLang="zh-CN" dirty="0">
              <a:solidFill>
                <a:schemeClr val="bg1"/>
              </a:solidFill>
              <a:latin typeface="+mj-ea"/>
              <a:ea typeface="+mj-ea"/>
            </a:endParaRPr>
          </a:p>
          <a:p>
            <a:pPr>
              <a:lnSpc>
                <a:spcPct val="130000"/>
              </a:lnSpc>
              <a:spcBef>
                <a:spcPts val="600"/>
              </a:spcBef>
            </a:pP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graphicFrame>
        <p:nvGraphicFramePr>
          <p:cNvPr id="17" name="图表 16"/>
          <p:cNvGraphicFramePr/>
          <p:nvPr>
            <p:extLst>
              <p:ext uri="{D42A27DB-BD31-4B8C-83A1-F6EECF244321}">
                <p14:modId xmlns:p14="http://schemas.microsoft.com/office/powerpoint/2010/main" val="3506750541"/>
              </p:ext>
            </p:extLst>
          </p:nvPr>
        </p:nvGraphicFramePr>
        <p:xfrm>
          <a:off x="5527354" y="810885"/>
          <a:ext cx="5980285" cy="48660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2713458"/>
      </p:ext>
    </p:extLst>
  </p:cSld>
  <p:clrMapOvr>
    <a:masterClrMapping/>
  </p:clrMapOvr>
  <p:transition advTm="31457">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FFFFFF"/>
                </a:solidFill>
                <a:latin typeface="微软雅黑"/>
                <a:cs typeface="微软雅黑"/>
              </a:rPr>
              <a:t>02 </a:t>
            </a:r>
            <a:r>
              <a:rPr lang="zh-CN" altLang="en-US" dirty="0">
                <a:solidFill>
                  <a:srgbClr val="FFFFFF"/>
                </a:solidFill>
                <a:latin typeface="微软雅黑"/>
                <a:cs typeface="微软雅黑"/>
              </a:rPr>
              <a:t>滞迟系统与白噪声随机过程</a:t>
            </a:r>
            <a:endParaRPr lang="en-US" altLang="zh-CN" dirty="0">
              <a:solidFill>
                <a:srgbClr val="FFFFFF"/>
              </a:solidFill>
              <a:latin typeface="微软雅黑"/>
              <a:cs typeface="微软雅黑"/>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37228401"/>
              </p:ext>
            </p:extLst>
          </p:nvPr>
        </p:nvGraphicFramePr>
        <p:xfrm>
          <a:off x="2324675" y="2708791"/>
          <a:ext cx="2286000" cy="2598737"/>
        </p:xfrm>
        <a:graphic>
          <a:graphicData uri="http://schemas.openxmlformats.org/presentationml/2006/ole">
            <mc:AlternateContent xmlns:mc="http://schemas.openxmlformats.org/markup-compatibility/2006">
              <mc:Choice xmlns:v="urn:schemas-microsoft-com:vml" Requires="v">
                <p:oleObj spid="_x0000_s1080" name="Equation" r:id="rId3" imgW="927000" imgH="1054080" progId="Equation.DSMT4">
                  <p:embed/>
                </p:oleObj>
              </mc:Choice>
              <mc:Fallback>
                <p:oleObj name="Equation" r:id="rId3" imgW="927000" imgH="1054080" progId="Equation.DSMT4">
                  <p:embed/>
                  <p:pic>
                    <p:nvPicPr>
                      <p:cNvPr id="8" name="对象 7"/>
                      <p:cNvPicPr/>
                      <p:nvPr/>
                    </p:nvPicPr>
                    <p:blipFill>
                      <a:blip r:embed="rId4"/>
                      <a:stretch>
                        <a:fillRect/>
                      </a:stretch>
                    </p:blipFill>
                    <p:spPr>
                      <a:xfrm>
                        <a:off x="2324675" y="2708791"/>
                        <a:ext cx="2286000" cy="2598737"/>
                      </a:xfrm>
                      <a:prstGeom prst="rect">
                        <a:avLst/>
                      </a:prstGeom>
                    </p:spPr>
                  </p:pic>
                </p:oleObj>
              </mc:Fallback>
            </mc:AlternateContent>
          </a:graphicData>
        </a:graphic>
      </p:graphicFrame>
      <p:sp>
        <p:nvSpPr>
          <p:cNvPr id="4" name="文本框 3"/>
          <p:cNvSpPr txBox="1"/>
          <p:nvPr/>
        </p:nvSpPr>
        <p:spPr>
          <a:xfrm>
            <a:off x="2417444" y="1858844"/>
            <a:ext cx="1325880" cy="507831"/>
          </a:xfrm>
          <a:prstGeom prst="rect">
            <a:avLst/>
          </a:prstGeom>
          <a:noFill/>
        </p:spPr>
        <p:txBody>
          <a:bodyPr wrap="square" rtlCol="0">
            <a:spAutoFit/>
          </a:bodyPr>
          <a:lstStyle/>
          <a:p>
            <a:pPr algn="ctr">
              <a:lnSpc>
                <a:spcPct val="150000"/>
              </a:lnSpc>
            </a:pPr>
            <a:r>
              <a:rPr lang="zh-CN" altLang="en-US" dirty="0">
                <a:solidFill>
                  <a:schemeClr val="bg1"/>
                </a:solidFill>
              </a:rPr>
              <a:t>加速度项</a:t>
            </a:r>
          </a:p>
        </p:txBody>
      </p:sp>
      <p:sp>
        <p:nvSpPr>
          <p:cNvPr id="5" name="文本框 4"/>
          <p:cNvSpPr txBox="1"/>
          <p:nvPr/>
        </p:nvSpPr>
        <p:spPr>
          <a:xfrm>
            <a:off x="3712670" y="1882370"/>
            <a:ext cx="1325880" cy="507831"/>
          </a:xfrm>
          <a:prstGeom prst="rect">
            <a:avLst/>
          </a:prstGeom>
          <a:noFill/>
        </p:spPr>
        <p:txBody>
          <a:bodyPr wrap="square" rtlCol="0">
            <a:spAutoFit/>
          </a:bodyPr>
          <a:lstStyle/>
          <a:p>
            <a:pPr algn="ctr">
              <a:lnSpc>
                <a:spcPct val="150000"/>
              </a:lnSpc>
            </a:pPr>
            <a:r>
              <a:rPr lang="zh-CN" altLang="en-US" dirty="0">
                <a:solidFill>
                  <a:schemeClr val="bg1"/>
                </a:solidFill>
              </a:rPr>
              <a:t>线性阻尼项</a:t>
            </a:r>
          </a:p>
        </p:txBody>
      </p:sp>
      <p:sp>
        <p:nvSpPr>
          <p:cNvPr id="6" name="文本框 5"/>
          <p:cNvSpPr txBox="1"/>
          <p:nvPr/>
        </p:nvSpPr>
        <p:spPr>
          <a:xfrm>
            <a:off x="5277351" y="1855379"/>
            <a:ext cx="1622788" cy="923330"/>
          </a:xfrm>
          <a:prstGeom prst="rect">
            <a:avLst/>
          </a:prstGeom>
          <a:noFill/>
        </p:spPr>
        <p:txBody>
          <a:bodyPr wrap="square" rtlCol="0">
            <a:spAutoFit/>
          </a:bodyPr>
          <a:lstStyle/>
          <a:p>
            <a:pPr algn="ctr">
              <a:lnSpc>
                <a:spcPct val="150000"/>
              </a:lnSpc>
            </a:pPr>
            <a:r>
              <a:rPr lang="zh-CN" altLang="en-US" dirty="0">
                <a:solidFill>
                  <a:schemeClr val="bg1"/>
                </a:solidFill>
              </a:rPr>
              <a:t>无量纲回复力</a:t>
            </a:r>
            <a:endParaRPr lang="en-US" altLang="zh-CN" dirty="0">
              <a:solidFill>
                <a:schemeClr val="bg1"/>
              </a:solidFill>
            </a:endParaRPr>
          </a:p>
          <a:p>
            <a:pPr algn="ctr">
              <a:lnSpc>
                <a:spcPct val="150000"/>
              </a:lnSpc>
            </a:pPr>
            <a:r>
              <a:rPr lang="zh-CN" altLang="en-US" dirty="0">
                <a:solidFill>
                  <a:schemeClr val="bg1"/>
                </a:solidFill>
              </a:rPr>
              <a:t>（滞迟系统）</a:t>
            </a:r>
          </a:p>
        </p:txBody>
      </p:sp>
      <p:sp>
        <p:nvSpPr>
          <p:cNvPr id="7" name="文本框 6"/>
          <p:cNvSpPr txBox="1"/>
          <p:nvPr/>
        </p:nvSpPr>
        <p:spPr>
          <a:xfrm>
            <a:off x="7175643" y="1901349"/>
            <a:ext cx="2104752" cy="923330"/>
          </a:xfrm>
          <a:prstGeom prst="rect">
            <a:avLst/>
          </a:prstGeom>
          <a:noFill/>
        </p:spPr>
        <p:txBody>
          <a:bodyPr wrap="square" rtlCol="0">
            <a:spAutoFit/>
          </a:bodyPr>
          <a:lstStyle/>
          <a:p>
            <a:pPr algn="ctr">
              <a:lnSpc>
                <a:spcPct val="150000"/>
              </a:lnSpc>
            </a:pPr>
            <a:r>
              <a:rPr lang="zh-CN" altLang="en-US" dirty="0">
                <a:solidFill>
                  <a:schemeClr val="bg1"/>
                </a:solidFill>
              </a:rPr>
              <a:t>激励项</a:t>
            </a:r>
            <a:endParaRPr lang="en-US" altLang="zh-CN" dirty="0">
              <a:solidFill>
                <a:schemeClr val="bg1"/>
              </a:solidFill>
            </a:endParaRPr>
          </a:p>
          <a:p>
            <a:pPr algn="ctr">
              <a:lnSpc>
                <a:spcPct val="150000"/>
              </a:lnSpc>
            </a:pPr>
            <a:r>
              <a:rPr lang="zh-CN" altLang="en-US" dirty="0">
                <a:solidFill>
                  <a:schemeClr val="bg1"/>
                </a:solidFill>
              </a:rPr>
              <a:t>（高斯白噪声激励）</a:t>
            </a:r>
          </a:p>
        </p:txBody>
      </p:sp>
      <p:graphicFrame>
        <p:nvGraphicFramePr>
          <p:cNvPr id="8" name="对象 7"/>
          <p:cNvGraphicFramePr>
            <a:graphicFrameLocks noChangeAspect="1"/>
          </p:cNvGraphicFramePr>
          <p:nvPr>
            <p:extLst>
              <p:ext uri="{D42A27DB-BD31-4B8C-83A1-F6EECF244321}">
                <p14:modId xmlns:p14="http://schemas.microsoft.com/office/powerpoint/2010/main" val="1711061176"/>
              </p:ext>
            </p:extLst>
          </p:nvPr>
        </p:nvGraphicFramePr>
        <p:xfrm>
          <a:off x="6088747" y="2824679"/>
          <a:ext cx="5111433" cy="2751094"/>
        </p:xfrm>
        <a:graphic>
          <a:graphicData uri="http://schemas.openxmlformats.org/presentationml/2006/ole">
            <mc:AlternateContent xmlns:mc="http://schemas.openxmlformats.org/markup-compatibility/2006">
              <mc:Choice xmlns:v="urn:schemas-microsoft-com:vml" Requires="v">
                <p:oleObj spid="_x0000_s1081" name="Equation" r:id="rId5" imgW="2171520" imgH="1168200" progId="Equation.DSMT4">
                  <p:embed/>
                </p:oleObj>
              </mc:Choice>
              <mc:Fallback>
                <p:oleObj name="Equation" r:id="rId5" imgW="2171520" imgH="1168200" progId="Equation.DSMT4">
                  <p:embed/>
                  <p:pic>
                    <p:nvPicPr>
                      <p:cNvPr id="13" name="对象 12"/>
                      <p:cNvPicPr/>
                      <p:nvPr/>
                    </p:nvPicPr>
                    <p:blipFill>
                      <a:blip r:embed="rId6"/>
                      <a:stretch>
                        <a:fillRect/>
                      </a:stretch>
                    </p:blipFill>
                    <p:spPr>
                      <a:xfrm>
                        <a:off x="6088747" y="2824679"/>
                        <a:ext cx="5111433" cy="2751094"/>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677152888"/>
              </p:ext>
            </p:extLst>
          </p:nvPr>
        </p:nvGraphicFramePr>
        <p:xfrm>
          <a:off x="2897095" y="1051404"/>
          <a:ext cx="5864634" cy="849947"/>
        </p:xfrm>
        <a:graphic>
          <a:graphicData uri="http://schemas.openxmlformats.org/presentationml/2006/ole">
            <mc:AlternateContent xmlns:mc="http://schemas.openxmlformats.org/markup-compatibility/2006">
              <mc:Choice xmlns:v="urn:schemas-microsoft-com:vml" Requires="v">
                <p:oleObj spid="_x0000_s1082" name="Equation" r:id="rId7" imgW="1752480" imgH="253800" progId="Equation.DSMT4">
                  <p:embed/>
                </p:oleObj>
              </mc:Choice>
              <mc:Fallback>
                <p:oleObj name="Equation" r:id="rId7" imgW="1752480" imgH="253800" progId="Equation.DSMT4">
                  <p:embed/>
                  <p:pic>
                    <p:nvPicPr>
                      <p:cNvPr id="6" name="对象 5"/>
                      <p:cNvPicPr/>
                      <p:nvPr/>
                    </p:nvPicPr>
                    <p:blipFill>
                      <a:blip r:embed="rId8"/>
                      <a:stretch>
                        <a:fillRect/>
                      </a:stretch>
                    </p:blipFill>
                    <p:spPr>
                      <a:xfrm>
                        <a:off x="2897095" y="1051404"/>
                        <a:ext cx="5864634" cy="849947"/>
                      </a:xfrm>
                      <a:prstGeom prst="rect">
                        <a:avLst/>
                      </a:prstGeom>
                      <a:noFill/>
                    </p:spPr>
                  </p:pic>
                </p:oleObj>
              </mc:Fallback>
            </mc:AlternateContent>
          </a:graphicData>
        </a:graphic>
      </p:graphicFrame>
    </p:spTree>
    <p:extLst>
      <p:ext uri="{BB962C8B-B14F-4D97-AF65-F5344CB8AC3E}">
        <p14:creationId xmlns:p14="http://schemas.microsoft.com/office/powerpoint/2010/main" val="139536873"/>
      </p:ext>
    </p:extLst>
  </p:cSld>
  <p:clrMapOvr>
    <a:masterClrMapping/>
  </p:clrMapOvr>
  <p:transition advTm="12312">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FFFFFF"/>
                </a:solidFill>
                <a:latin typeface="微软雅黑"/>
                <a:cs typeface="微软雅黑"/>
              </a:rPr>
              <a:t>02 </a:t>
            </a:r>
            <a:r>
              <a:rPr lang="zh-CN" altLang="en-US" dirty="0">
                <a:solidFill>
                  <a:srgbClr val="FFFFFF"/>
                </a:solidFill>
                <a:latin typeface="微软雅黑"/>
                <a:cs typeface="微软雅黑"/>
              </a:rPr>
              <a:t>滞迟系统与白噪声随机过程</a:t>
            </a:r>
            <a:endParaRPr lang="en-US" altLang="zh-CN" dirty="0">
              <a:solidFill>
                <a:srgbClr val="FFFFFF"/>
              </a:solidFill>
              <a:latin typeface="微软雅黑"/>
              <a:cs typeface="微软雅黑"/>
            </a:endParaRPr>
          </a:p>
        </p:txBody>
      </p:sp>
      <p:graphicFrame>
        <p:nvGraphicFramePr>
          <p:cNvPr id="3" name="图表 2"/>
          <p:cNvGraphicFramePr/>
          <p:nvPr>
            <p:extLst>
              <p:ext uri="{D42A27DB-BD31-4B8C-83A1-F6EECF244321}">
                <p14:modId xmlns:p14="http://schemas.microsoft.com/office/powerpoint/2010/main" val="3696880561"/>
              </p:ext>
            </p:extLst>
          </p:nvPr>
        </p:nvGraphicFramePr>
        <p:xfrm>
          <a:off x="7148945" y="1060266"/>
          <a:ext cx="4635204" cy="4352244"/>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886691" y="4650453"/>
            <a:ext cx="5966691" cy="452432"/>
          </a:xfrm>
          <a:prstGeom prst="rect">
            <a:avLst/>
          </a:prstGeom>
          <a:noFill/>
        </p:spPr>
        <p:txBody>
          <a:bodyPr wrap="square" rtlCol="0">
            <a:spAutoFit/>
          </a:bodyPr>
          <a:lstStyle/>
          <a:p>
            <a:pPr>
              <a:lnSpc>
                <a:spcPct val="130000"/>
              </a:lnSpc>
              <a:spcBef>
                <a:spcPts val="600"/>
              </a:spcBef>
            </a:pP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其中，     为屈服后与屈服前刚度比。</a:t>
            </a:r>
          </a:p>
        </p:txBody>
      </p:sp>
      <mc:AlternateContent xmlns:mc="http://schemas.openxmlformats.org/markup-compatibility/2006" xmlns:a14="http://schemas.microsoft.com/office/drawing/2010/main">
        <mc:Choice Requires="a14">
          <p:sp>
            <p:nvSpPr>
              <p:cNvPr id="13" name="矩形 12"/>
              <p:cNvSpPr/>
              <p:nvPr/>
            </p:nvSpPr>
            <p:spPr>
              <a:xfrm>
                <a:off x="1659207" y="4692003"/>
                <a:ext cx="25194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solidFill>
                            <a:schemeClr val="bg1"/>
                          </a:solidFill>
                          <a:latin typeface="Cambria Math" panose="02040503050406030204" pitchFamily="18" charset="0"/>
                        </a:rPr>
                        <m:t>𝛼</m:t>
                      </m:r>
                    </m:oMath>
                  </m:oMathPara>
                </a14:m>
                <a:endParaRPr lang="zh-CN" altLang="en-US" dirty="0">
                  <a:solidFill>
                    <a:schemeClr val="bg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659207" y="4692003"/>
                <a:ext cx="251942" cy="369332"/>
              </a:xfrm>
              <a:prstGeom prst="rect">
                <a:avLst/>
              </a:prstGeom>
              <a:blipFill>
                <a:blip r:embed="rId4"/>
                <a:stretch>
                  <a:fillRect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useBgFill="1">
            <p:nvSpPr>
              <p:cNvPr id="16" name="矩形 15"/>
              <p:cNvSpPr/>
              <p:nvPr/>
            </p:nvSpPr>
            <p:spPr>
              <a:xfrm>
                <a:off x="684979" y="1705941"/>
                <a:ext cx="6948790" cy="2481833"/>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zh-CN" altLang="en-US" i="1">
                          <a:solidFill>
                            <a:schemeClr val="bg1"/>
                          </a:solidFill>
                          <a:latin typeface="Cambria Math" panose="02040503050406030204" pitchFamily="18" charset="0"/>
                        </a:rPr>
                        <m:t>𝑔</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𝑌</m:t>
                      </m:r>
                      <m:r>
                        <a:rPr lang="zh-CN" altLang="en-US">
                          <a:solidFill>
                            <a:schemeClr val="bg1"/>
                          </a:solidFill>
                          <a:latin typeface="Cambria Math" panose="02040503050406030204" pitchFamily="18" charset="0"/>
                        </a:rPr>
                        <m:t>,</m:t>
                      </m:r>
                      <m:acc>
                        <m:accPr>
                          <m:chr m:val="̇"/>
                          <m:ctrlPr>
                            <a:rPr lang="zh-CN" altLang="en-US" i="1">
                              <a:solidFill>
                                <a:schemeClr val="bg1"/>
                              </a:solidFill>
                              <a:latin typeface="Cambria Math" panose="02040503050406030204" pitchFamily="18" charset="0"/>
                            </a:rPr>
                          </m:ctrlPr>
                        </m:accPr>
                        <m:e>
                          <m:r>
                            <a:rPr lang="zh-CN" altLang="en-US" i="1">
                              <a:solidFill>
                                <a:schemeClr val="bg1"/>
                              </a:solidFill>
                              <a:latin typeface="Cambria Math" panose="02040503050406030204" pitchFamily="18" charset="0"/>
                            </a:rPr>
                            <m:t>𝑌</m:t>
                          </m:r>
                        </m:e>
                      </m:acc>
                      <m:r>
                        <a:rPr lang="zh-CN" altLang="en-US">
                          <a:solidFill>
                            <a:schemeClr val="bg1"/>
                          </a:solidFill>
                          <a:latin typeface="Cambria Math" panose="02040503050406030204" pitchFamily="18" charset="0"/>
                        </a:rPr>
                        <m:t>)=</m:t>
                      </m:r>
                      <m:d>
                        <m:dPr>
                          <m:begChr m:val="{"/>
                          <m:endChr m:val=""/>
                          <m:ctrlPr>
                            <a:rPr lang="zh-CN" altLang="en-US" i="1">
                              <a:solidFill>
                                <a:schemeClr val="bg1"/>
                              </a:solidFill>
                              <a:latin typeface="Cambria Math" panose="02040503050406030204" pitchFamily="18" charset="0"/>
                            </a:rPr>
                          </m:ctrlPr>
                        </m:dPr>
                        <m:e>
                          <m:m>
                            <m:mPr>
                              <m:plcHide m:val="on"/>
                              <m:mcs>
                                <m:mc>
                                  <m:mcPr>
                                    <m:count m:val="1"/>
                                    <m:mcJc m:val="center"/>
                                  </m:mcPr>
                                </m:mc>
                              </m:mcs>
                              <m:ctrlPr>
                                <a:rPr lang="zh-CN" altLang="en-US" i="1">
                                  <a:solidFill>
                                    <a:schemeClr val="bg1"/>
                                  </a:solidFill>
                                  <a:latin typeface="Cambria Math" panose="02040503050406030204" pitchFamily="18" charset="0"/>
                                </a:rPr>
                              </m:ctrlPr>
                            </m:mPr>
                            <m:mr>
                              <m:e>
                                <m:r>
                                  <a:rPr lang="zh-CN" altLang="en-US" i="1">
                                    <a:solidFill>
                                      <a:schemeClr val="bg1"/>
                                    </a:solidFill>
                                    <a:latin typeface="Cambria Math" panose="02040503050406030204" pitchFamily="18" charset="0"/>
                                  </a:rPr>
                                  <m:t>𝑌</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≤1</m:t>
                                </m:r>
                              </m:e>
                            </m:mr>
                            <m:mr>
                              <m:e>
                                <m:r>
                                  <a:rPr lang="zh-CN" altLang="en-US" i="1">
                                    <a:solidFill>
                                      <a:schemeClr val="bg1"/>
                                    </a:solidFill>
                                    <a:latin typeface="Cambria Math" panose="02040503050406030204" pitchFamily="18" charset="0"/>
                                  </a:rPr>
                                  <m:t>𝑌</m:t>
                                </m:r>
                                <m:r>
                                  <a:rPr lang="zh-CN" altLang="en-US">
                                    <a:solidFill>
                                      <a:schemeClr val="bg1"/>
                                    </a:solidFill>
                                    <a:latin typeface="Cambria Math" panose="02040503050406030204" pitchFamily="18" charset="0"/>
                                  </a:rPr>
                                  <m:t>−(1−</m:t>
                                </m:r>
                                <m:r>
                                  <a:rPr lang="zh-CN" altLang="en-US" i="1">
                                    <a:solidFill>
                                      <a:schemeClr val="bg1"/>
                                    </a:solidFill>
                                    <a:latin typeface="Cambria Math" panose="02040503050406030204" pitchFamily="18" charset="0"/>
                                  </a:rPr>
                                  <m:t>𝛼</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−1),</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−2≤</m:t>
                                </m:r>
                                <m:r>
                                  <a:rPr lang="zh-CN" altLang="en-US" i="1">
                                    <a:solidFill>
                                      <a:schemeClr val="bg1"/>
                                    </a:solidFill>
                                    <a:latin typeface="Cambria Math" panose="02040503050406030204" pitchFamily="18" charset="0"/>
                                  </a:rPr>
                                  <m:t>𝑌</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m:t>
                                </m:r>
                                <m:r>
                                  <a:rPr lang="zh-CN" altLang="en-US">
                                    <a:solidFill>
                                      <a:schemeClr val="bg1"/>
                                    </a:solidFill>
                                    <a:latin typeface="Cambria Math" panose="02040503050406030204" pitchFamily="18" charset="0"/>
                                  </a:rPr>
                                  <m:t>且</m:t>
                                </m:r>
                                <m:acc>
                                  <m:accPr>
                                    <m:chr m:val="̈"/>
                                    <m:ctrlPr>
                                      <a:rPr lang="zh-CN" altLang="en-US" i="1">
                                        <a:solidFill>
                                          <a:schemeClr val="bg1"/>
                                        </a:solidFill>
                                        <a:latin typeface="Cambria Math" panose="02040503050406030204" pitchFamily="18" charset="0"/>
                                      </a:rPr>
                                    </m:ctrlPr>
                                  </m:accPr>
                                  <m:e>
                                    <m:r>
                                      <a:rPr lang="zh-CN" altLang="en-US" i="1">
                                        <a:solidFill>
                                          <a:schemeClr val="bg1"/>
                                        </a:solidFill>
                                        <a:latin typeface="Cambria Math" panose="02040503050406030204" pitchFamily="18" charset="0"/>
                                      </a:rPr>
                                      <m:t>𝑌</m:t>
                                    </m:r>
                                  </m:e>
                                </m:acc>
                                <m:r>
                                  <a:rPr lang="zh-CN" altLang="en-US">
                                    <a:solidFill>
                                      <a:schemeClr val="bg1"/>
                                    </a:solidFill>
                                    <a:latin typeface="Cambria Math" panose="02040503050406030204" pitchFamily="18" charset="0"/>
                                  </a:rPr>
                                  <m:t>&lt;0</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&gt;1</m:t>
                                </m:r>
                              </m:e>
                            </m:mr>
                            <m:mr>
                              <m:e>
                                <m:r>
                                  <a:rPr lang="zh-CN" altLang="en-US" i="1">
                                    <a:solidFill>
                                      <a:schemeClr val="bg1"/>
                                    </a:solidFill>
                                    <a:latin typeface="Cambria Math" panose="02040503050406030204" pitchFamily="18" charset="0"/>
                                  </a:rPr>
                                  <m:t>𝛼</m:t>
                                </m:r>
                                <m:r>
                                  <a:rPr lang="zh-CN" altLang="en-US" i="1">
                                    <a:solidFill>
                                      <a:schemeClr val="bg1"/>
                                    </a:solidFill>
                                    <a:latin typeface="Cambria Math" panose="02040503050406030204" pitchFamily="18" charset="0"/>
                                  </a:rPr>
                                  <m:t>𝑌</m:t>
                                </m:r>
                                <m:r>
                                  <a:rPr lang="zh-CN" altLang="en-US">
                                    <a:solidFill>
                                      <a:schemeClr val="bg1"/>
                                    </a:solidFill>
                                    <a:latin typeface="Cambria Math" panose="02040503050406030204" pitchFamily="18" charset="0"/>
                                  </a:rPr>
                                  <m:t>−(1−</m:t>
                                </m:r>
                                <m:r>
                                  <a:rPr lang="zh-CN" altLang="en-US" i="1">
                                    <a:solidFill>
                                      <a:schemeClr val="bg1"/>
                                    </a:solidFill>
                                    <a:latin typeface="Cambria Math" panose="02040503050406030204" pitchFamily="18" charset="0"/>
                                  </a:rPr>
                                  <m:t>𝛼</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𝑌</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−2,</m:t>
                                </m:r>
                                <m:acc>
                                  <m:accPr>
                                    <m:chr m:val="̇"/>
                                    <m:ctrlPr>
                                      <a:rPr lang="zh-CN" altLang="en-US" i="1">
                                        <a:solidFill>
                                          <a:schemeClr val="bg1"/>
                                        </a:solidFill>
                                        <a:latin typeface="Cambria Math" panose="02040503050406030204" pitchFamily="18" charset="0"/>
                                      </a:rPr>
                                    </m:ctrlPr>
                                  </m:accPr>
                                  <m:e>
                                    <m:r>
                                      <a:rPr lang="zh-CN" altLang="en-US" i="1">
                                        <a:solidFill>
                                          <a:schemeClr val="bg1"/>
                                        </a:solidFill>
                                        <a:latin typeface="Cambria Math" panose="02040503050406030204" pitchFamily="18" charset="0"/>
                                      </a:rPr>
                                      <m:t>𝑌</m:t>
                                    </m:r>
                                  </m:e>
                                </m:acc>
                                <m:r>
                                  <a:rPr lang="zh-CN" altLang="en-US">
                                    <a:solidFill>
                                      <a:schemeClr val="bg1"/>
                                    </a:solidFill>
                                    <a:latin typeface="Cambria Math" panose="02040503050406030204" pitchFamily="18" charset="0"/>
                                  </a:rPr>
                                  <m:t>&lt;0,</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&gt;1</m:t>
                                </m:r>
                              </m:e>
                            </m:mr>
                            <m:mr>
                              <m:e>
                                <m:r>
                                  <a:rPr lang="zh-CN" altLang="en-US" i="1">
                                    <a:solidFill>
                                      <a:schemeClr val="bg1"/>
                                    </a:solidFill>
                                    <a:latin typeface="Cambria Math" panose="02040503050406030204" pitchFamily="18" charset="0"/>
                                  </a:rPr>
                                  <m:t>𝑌</m:t>
                                </m:r>
                                <m:r>
                                  <a:rPr lang="zh-CN" altLang="en-US">
                                    <a:solidFill>
                                      <a:schemeClr val="bg1"/>
                                    </a:solidFill>
                                    <a:latin typeface="Cambria Math" panose="02040503050406030204" pitchFamily="18" charset="0"/>
                                  </a:rPr>
                                  <m:t>+(1−</m:t>
                                </m:r>
                                <m:r>
                                  <a:rPr lang="zh-CN" altLang="en-US" i="1">
                                    <a:solidFill>
                                      <a:schemeClr val="bg1"/>
                                    </a:solidFill>
                                    <a:latin typeface="Cambria Math" panose="02040503050406030204" pitchFamily="18" charset="0"/>
                                  </a:rPr>
                                  <m:t>𝛼</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−1),−</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𝑌</m:t>
                                </m:r>
                                <m:r>
                                  <a:rPr lang="zh-CN" altLang="en-US">
                                    <a:solidFill>
                                      <a:schemeClr val="bg1"/>
                                    </a:solidFill>
                                    <a:latin typeface="Cambria Math" panose="02040503050406030204" pitchFamily="18" charset="0"/>
                                  </a:rPr>
                                  <m:t>≤2−</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m:t>
                                </m:r>
                                <m:acc>
                                  <m:accPr>
                                    <m:chr m:val="̇"/>
                                    <m:ctrlPr>
                                      <a:rPr lang="zh-CN" altLang="en-US" i="1">
                                        <a:solidFill>
                                          <a:schemeClr val="bg1"/>
                                        </a:solidFill>
                                        <a:latin typeface="Cambria Math" panose="02040503050406030204" pitchFamily="18" charset="0"/>
                                      </a:rPr>
                                    </m:ctrlPr>
                                  </m:accPr>
                                  <m:e>
                                    <m:r>
                                      <a:rPr lang="zh-CN" altLang="en-US" i="1">
                                        <a:solidFill>
                                          <a:schemeClr val="bg1"/>
                                        </a:solidFill>
                                        <a:latin typeface="Cambria Math" panose="02040503050406030204" pitchFamily="18" charset="0"/>
                                      </a:rPr>
                                      <m:t>𝑌</m:t>
                                    </m:r>
                                  </m:e>
                                </m:acc>
                                <m:r>
                                  <a:rPr lang="zh-CN" altLang="en-US">
                                    <a:solidFill>
                                      <a:schemeClr val="bg1"/>
                                    </a:solidFill>
                                    <a:latin typeface="Cambria Math" panose="02040503050406030204" pitchFamily="18" charset="0"/>
                                  </a:rPr>
                                  <m:t>&gt;0,</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&gt;1</m:t>
                                </m:r>
                              </m:e>
                            </m:mr>
                            <m:mr>
                              <m:e>
                                <m:r>
                                  <a:rPr lang="zh-CN" altLang="en-US" i="1">
                                    <a:solidFill>
                                      <a:schemeClr val="bg1"/>
                                    </a:solidFill>
                                    <a:latin typeface="Cambria Math" panose="02040503050406030204" pitchFamily="18" charset="0"/>
                                  </a:rPr>
                                  <m:t>𝛼</m:t>
                                </m:r>
                                <m:r>
                                  <a:rPr lang="zh-CN" altLang="en-US" i="1">
                                    <a:solidFill>
                                      <a:schemeClr val="bg1"/>
                                    </a:solidFill>
                                    <a:latin typeface="Cambria Math" panose="02040503050406030204" pitchFamily="18" charset="0"/>
                                  </a:rPr>
                                  <m:t>𝑌</m:t>
                                </m:r>
                                <m:r>
                                  <a:rPr lang="zh-CN" altLang="en-US">
                                    <a:solidFill>
                                      <a:schemeClr val="bg1"/>
                                    </a:solidFill>
                                    <a:latin typeface="Cambria Math" panose="02040503050406030204" pitchFamily="18" charset="0"/>
                                  </a:rPr>
                                  <m:t>+(1−</m:t>
                                </m:r>
                                <m:r>
                                  <a:rPr lang="zh-CN" altLang="en-US" i="1">
                                    <a:solidFill>
                                      <a:schemeClr val="bg1"/>
                                    </a:solidFill>
                                    <a:latin typeface="Cambria Math" panose="02040503050406030204" pitchFamily="18" charset="0"/>
                                  </a:rPr>
                                  <m:t>𝛼</m:t>
                                </m:r>
                                <m:r>
                                  <a:rPr lang="zh-CN" altLang="en-US">
                                    <a:solidFill>
                                      <a:schemeClr val="bg1"/>
                                    </a:solidFill>
                                    <a:latin typeface="Cambria Math" panose="02040503050406030204" pitchFamily="18" charset="0"/>
                                  </a:rPr>
                                  <m:t>),2−</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𝑌</m:t>
                                </m:r>
                                <m:r>
                                  <a:rPr lang="zh-CN" altLang="en-US">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m:t>
                                </m:r>
                                <m:acc>
                                  <m:accPr>
                                    <m:chr m:val="̇"/>
                                    <m:ctrlPr>
                                      <a:rPr lang="zh-CN" altLang="en-US" i="1">
                                        <a:solidFill>
                                          <a:schemeClr val="bg1"/>
                                        </a:solidFill>
                                        <a:latin typeface="Cambria Math" panose="02040503050406030204" pitchFamily="18" charset="0"/>
                                      </a:rPr>
                                    </m:ctrlPr>
                                  </m:accPr>
                                  <m:e>
                                    <m:r>
                                      <a:rPr lang="zh-CN" altLang="en-US" i="1">
                                        <a:solidFill>
                                          <a:schemeClr val="bg1"/>
                                        </a:solidFill>
                                        <a:latin typeface="Cambria Math" panose="02040503050406030204" pitchFamily="18" charset="0"/>
                                      </a:rPr>
                                      <m:t>𝑌</m:t>
                                    </m:r>
                                  </m:e>
                                </m:acc>
                                <m:r>
                                  <a:rPr lang="zh-CN" altLang="en-US">
                                    <a:solidFill>
                                      <a:schemeClr val="bg1"/>
                                    </a:solidFill>
                                    <a:latin typeface="Cambria Math" panose="02040503050406030204" pitchFamily="18" charset="0"/>
                                  </a:rPr>
                                  <m:t>&gt;0,</m:t>
                                </m:r>
                                <m:r>
                                  <a:rPr lang="zh-CN" altLang="en-US" i="1">
                                    <a:solidFill>
                                      <a:schemeClr val="bg1"/>
                                    </a:solidFill>
                                    <a:latin typeface="Cambria Math" panose="02040503050406030204" pitchFamily="18" charset="0"/>
                                  </a:rPr>
                                  <m:t>𝐴</m:t>
                                </m:r>
                                <m:r>
                                  <a:rPr lang="zh-CN" altLang="en-US">
                                    <a:solidFill>
                                      <a:schemeClr val="bg1"/>
                                    </a:solidFill>
                                    <a:latin typeface="Cambria Math" panose="02040503050406030204" pitchFamily="18" charset="0"/>
                                  </a:rPr>
                                  <m:t>&gt;1</m:t>
                                </m:r>
                              </m:e>
                            </m:mr>
                          </m:m>
                        </m:e>
                      </m:d>
                    </m:oMath>
                  </m:oMathPara>
                </a14:m>
                <a:endParaRPr lang="zh-CN" altLang="en-US" dirty="0">
                  <a:solidFill>
                    <a:schemeClr val="bg1"/>
                  </a:solidFill>
                </a:endParaRPr>
              </a:p>
            </p:txBody>
          </p:sp>
        </mc:Choice>
        <mc:Fallback xmlns="">
          <p:sp useBgFill="1">
            <p:nvSpPr>
              <p:cNvPr id="16" name="矩形 15"/>
              <p:cNvSpPr>
                <a:spLocks noRot="1" noChangeAspect="1" noMove="1" noResize="1" noEditPoints="1" noAdjustHandles="1" noChangeArrowheads="1" noChangeShapeType="1" noTextEdit="1"/>
              </p:cNvSpPr>
              <p:nvPr/>
            </p:nvSpPr>
            <p:spPr>
              <a:xfrm>
                <a:off x="684979" y="1705941"/>
                <a:ext cx="6948790" cy="2481833"/>
              </a:xfrm>
              <a:prstGeom prst="rect">
                <a:avLst/>
              </a:prstGeom>
              <a:blipFill>
                <a:blip r:embed="rId5"/>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335005233"/>
      </p:ext>
    </p:extLst>
  </p:cSld>
  <p:clrMapOvr>
    <a:masterClrMapping/>
  </p:clrMapOvr>
  <mc:AlternateContent xmlns:mc="http://schemas.openxmlformats.org/markup-compatibility/2006" xmlns:p15="http://schemas.microsoft.com/office/powerpoint/2012/main">
    <mc:Choice Requires="p15">
      <p:transition advTm="18637">
        <p15:prstTrans prst="peelOff"/>
      </p:transition>
    </mc:Choice>
    <mc:Fallback xmlns="">
      <p:transition advTm="18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FFFFFF"/>
                </a:solidFill>
                <a:latin typeface="微软雅黑"/>
                <a:cs typeface="微软雅黑"/>
              </a:rPr>
              <a:t>02 </a:t>
            </a:r>
            <a:r>
              <a:rPr lang="zh-CN" altLang="en-US" dirty="0">
                <a:solidFill>
                  <a:srgbClr val="FFFFFF"/>
                </a:solidFill>
                <a:latin typeface="微软雅黑"/>
                <a:cs typeface="微软雅黑"/>
              </a:rPr>
              <a:t>滞迟系统与白噪声随机过程</a:t>
            </a:r>
            <a:endParaRPr lang="en-US" altLang="zh-CN" dirty="0">
              <a:solidFill>
                <a:srgbClr val="FFFFFF"/>
              </a:solidFill>
              <a:latin typeface="微软雅黑"/>
              <a:cs typeface="微软雅黑"/>
            </a:endParaRPr>
          </a:p>
        </p:txBody>
      </p:sp>
      <p:grpSp>
        <p:nvGrpSpPr>
          <p:cNvPr id="5" name="组 42"/>
          <p:cNvGrpSpPr/>
          <p:nvPr/>
        </p:nvGrpSpPr>
        <p:grpSpPr>
          <a:xfrm>
            <a:off x="1987755" y="2006432"/>
            <a:ext cx="2867744" cy="1759314"/>
            <a:chOff x="6592780" y="509199"/>
            <a:chExt cx="2867744" cy="1759314"/>
          </a:xfrm>
        </p:grpSpPr>
        <p:sp>
          <p:nvSpPr>
            <p:cNvPr id="6" name="矩形 5"/>
            <p:cNvSpPr/>
            <p:nvPr/>
          </p:nvSpPr>
          <p:spPr>
            <a:xfrm>
              <a:off x="6607902" y="1936114"/>
              <a:ext cx="2852622" cy="332399"/>
            </a:xfrm>
            <a:prstGeom prst="rect">
              <a:avLst/>
            </a:prstGeom>
          </p:spPr>
          <p:txBody>
            <a:bodyPr wrap="square" numCol="1" spcCol="360000">
              <a:spAutoFit/>
            </a:bodyPr>
            <a:lstStyle/>
            <a:p>
              <a:pPr defTabSz="609585">
                <a:lnSpc>
                  <a:spcPct val="130000"/>
                </a:lnSpc>
              </a:pPr>
              <a:endParaRPr lang="zh-CN" altLang="en-US" sz="1200" dirty="0">
                <a:solidFill>
                  <a:srgbClr val="FFFFFF"/>
                </a:solidFill>
                <a:latin typeface="微软雅黑" charset="0"/>
                <a:ea typeface="微软雅黑" charset="0"/>
              </a:endParaRPr>
            </a:p>
          </p:txBody>
        </p:sp>
        <p:sp>
          <p:nvSpPr>
            <p:cNvPr id="7" name="矩形 6"/>
            <p:cNvSpPr/>
            <p:nvPr/>
          </p:nvSpPr>
          <p:spPr>
            <a:xfrm>
              <a:off x="6592780" y="509199"/>
              <a:ext cx="2492990" cy="400110"/>
            </a:xfrm>
            <a:prstGeom prst="rect">
              <a:avLst/>
            </a:prstGeom>
          </p:spPr>
          <p:txBody>
            <a:bodyPr wrap="none">
              <a:spAutoFit/>
            </a:bodyPr>
            <a:lstStyle/>
            <a:p>
              <a:pPr algn="ctr" defTabSz="1219170">
                <a:defRPr/>
              </a:pPr>
              <a:r>
                <a:rPr lang="zh-CN" altLang="en-US" sz="2000" b="1" kern="0" dirty="0">
                  <a:solidFill>
                    <a:srgbClr val="FFFFFF"/>
                  </a:solidFill>
                  <a:ea typeface="微软雅黑" charset="0"/>
                </a:rPr>
                <a:t>高斯白噪声随机激励</a:t>
              </a:r>
              <a:endParaRPr lang="en-US" altLang="zh-CN" sz="2000" b="1" kern="0" dirty="0">
                <a:solidFill>
                  <a:srgbClr val="FFFFFF"/>
                </a:solidFill>
                <a:ea typeface="微软雅黑" charset="0"/>
              </a:endParaRPr>
            </a:p>
          </p:txBody>
        </p:sp>
      </p:grpSp>
      <p:sp>
        <p:nvSpPr>
          <p:cNvPr id="8" name="文本框 7"/>
          <p:cNvSpPr txBox="1"/>
          <p:nvPr/>
        </p:nvSpPr>
        <p:spPr>
          <a:xfrm>
            <a:off x="1613003" y="2656938"/>
            <a:ext cx="3242499" cy="1863267"/>
          </a:xfrm>
          <a:prstGeom prst="rect">
            <a:avLst/>
          </a:prstGeom>
          <a:noFill/>
        </p:spPr>
        <p:txBody>
          <a:bodyPr wrap="square" rtlCol="0">
            <a:spAutoFit/>
          </a:bodyPr>
          <a:lstStyle/>
          <a:p>
            <a:r>
              <a:rPr lang="zh-CN" altLang="zh-CN" sz="1600" dirty="0">
                <a:solidFill>
                  <a:schemeClr val="bg1"/>
                </a:solidFill>
              </a:rPr>
              <a:t>高斯白噪声，是指一类瞬时值服从高斯分布，而功率谱密度又是均匀分布的噪声。其中，“高斯”是指概率分布服从正态分布（高斯分布），而“白噪声”则是指信号在时间上的相关性。</a:t>
            </a:r>
            <a:r>
              <a:rPr lang="en-US" altLang="zh-CN" sz="1600" baseline="30000" dirty="0">
                <a:solidFill>
                  <a:schemeClr val="bg1"/>
                </a:solidFill>
              </a:rPr>
              <a:t>[9]</a:t>
            </a:r>
            <a:endParaRPr lang="zh-CN" altLang="zh-CN" sz="1600" dirty="0">
              <a:solidFill>
                <a:schemeClr val="bg1"/>
              </a:solidFill>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10" name="图片 9"/>
          <p:cNvPicPr>
            <a:picLocks noChangeAspect="1"/>
          </p:cNvPicPr>
          <p:nvPr/>
        </p:nvPicPr>
        <p:blipFill>
          <a:blip r:embed="rId2"/>
          <a:stretch>
            <a:fillRect/>
          </a:stretch>
        </p:blipFill>
        <p:spPr>
          <a:xfrm>
            <a:off x="6327475" y="1428750"/>
            <a:ext cx="5334000" cy="4000500"/>
          </a:xfrm>
          <a:prstGeom prst="rect">
            <a:avLst/>
          </a:prstGeom>
        </p:spPr>
      </p:pic>
    </p:spTree>
    <p:extLst>
      <p:ext uri="{BB962C8B-B14F-4D97-AF65-F5344CB8AC3E}">
        <p14:creationId xmlns:p14="http://schemas.microsoft.com/office/powerpoint/2010/main" val="1709798207"/>
      </p:ext>
    </p:extLst>
  </p:cSld>
  <p:clrMapOvr>
    <a:masterClrMapping/>
  </p:clrMapOvr>
  <p:transition advTm="15226">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1"/>
          </p:nvPr>
        </p:nvSpPr>
        <p:spPr/>
        <p:txBody>
          <a:bodyPr/>
          <a:lstStyle/>
          <a:p>
            <a:r>
              <a:rPr lang="zh-CN" altLang="en-US" dirty="0">
                <a:solidFill>
                  <a:srgbClr val="FFFFFF"/>
                </a:solidFill>
                <a:latin typeface="微软雅黑"/>
                <a:cs typeface="微软雅黑"/>
              </a:rPr>
              <a:t>程序编写</a:t>
            </a:r>
            <a:endParaRPr lang="en-US" altLang="zh-CN" dirty="0">
              <a:solidFill>
                <a:srgbClr val="FFFFFF"/>
              </a:solidFill>
              <a:latin typeface="微软雅黑"/>
              <a:cs typeface="微软雅黑"/>
            </a:endParaRPr>
          </a:p>
        </p:txBody>
      </p:sp>
      <p:sp>
        <p:nvSpPr>
          <p:cNvPr id="4" name="文本占位符 3"/>
          <p:cNvSpPr>
            <a:spLocks noGrp="1"/>
          </p:cNvSpPr>
          <p:nvPr>
            <p:ph type="body" sz="quarter" idx="12"/>
          </p:nvPr>
        </p:nvSpPr>
        <p:spPr/>
        <p:txBody>
          <a:bodyPr/>
          <a:lstStyle/>
          <a:p>
            <a:r>
              <a:rPr lang="en-US" altLang="zh-CN" dirty="0">
                <a:solidFill>
                  <a:srgbClr val="FFFFFF"/>
                </a:solidFill>
                <a:latin typeface="Calibri"/>
              </a:rPr>
              <a:t>Program</a:t>
            </a:r>
            <a:endParaRPr lang="zh-CN" altLang="en-US" dirty="0">
              <a:solidFill>
                <a:srgbClr val="FFFFFF"/>
              </a:solidFill>
              <a:latin typeface="Calibri"/>
            </a:endParaRPr>
          </a:p>
        </p:txBody>
      </p:sp>
    </p:spTree>
    <p:extLst>
      <p:ext uri="{BB962C8B-B14F-4D97-AF65-F5344CB8AC3E}">
        <p14:creationId xmlns:p14="http://schemas.microsoft.com/office/powerpoint/2010/main" val="200501653"/>
      </p:ext>
    </p:extLst>
  </p:cSld>
  <p:clrMapOvr>
    <a:masterClrMapping/>
  </p:clrMapOvr>
  <mc:AlternateContent xmlns:mc="http://schemas.openxmlformats.org/markup-compatibility/2006" xmlns:p14="http://schemas.microsoft.com/office/powerpoint/2010/main">
    <mc:Choice Requires="p14">
      <p:transition spd="slow" advTm="7615">
        <p14:flip dir="r"/>
      </p:transition>
    </mc:Choice>
    <mc:Fallback xmlns="">
      <p:transition spd="slow" advTm="761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程序编写</a:t>
            </a:r>
          </a:p>
        </p:txBody>
      </p:sp>
      <p:sp>
        <p:nvSpPr>
          <p:cNvPr id="11" name="任意形状 10"/>
          <p:cNvSpPr/>
          <p:nvPr/>
        </p:nvSpPr>
        <p:spPr>
          <a:xfrm>
            <a:off x="1390974" y="3620651"/>
            <a:ext cx="2076683" cy="2040050"/>
          </a:xfrm>
          <a:custGeom>
            <a:avLst/>
            <a:gdLst>
              <a:gd name="connsiteX0" fmla="*/ 0 w 2076683"/>
              <a:gd name="connsiteY0" fmla="*/ 0 h 2040050"/>
              <a:gd name="connsiteX1" fmla="*/ 2076683 w 2076683"/>
              <a:gd name="connsiteY1" fmla="*/ 0 h 2040050"/>
              <a:gd name="connsiteX2" fmla="*/ 2076683 w 2076683"/>
              <a:gd name="connsiteY2" fmla="*/ 2040050 h 2040050"/>
              <a:gd name="connsiteX3" fmla="*/ 0 w 2076683"/>
              <a:gd name="connsiteY3" fmla="*/ 2040050 h 2040050"/>
              <a:gd name="connsiteX4" fmla="*/ 0 w 2076683"/>
              <a:gd name="connsiteY4" fmla="*/ 0 h 20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683" h="2040050">
                <a:moveTo>
                  <a:pt x="0" y="0"/>
                </a:moveTo>
                <a:lnTo>
                  <a:pt x="2076683" y="0"/>
                </a:lnTo>
                <a:lnTo>
                  <a:pt x="2076683" y="2040050"/>
                </a:lnTo>
                <a:lnTo>
                  <a:pt x="0" y="20400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600200">
              <a:lnSpc>
                <a:spcPct val="90000"/>
              </a:lnSpc>
              <a:spcBef>
                <a:spcPct val="0"/>
              </a:spcBef>
              <a:spcAft>
                <a:spcPct val="35000"/>
              </a:spcAft>
            </a:pPr>
            <a:endParaRPr lang="zh-CN" altLang="en-US" sz="3600">
              <a:solidFill>
                <a:srgbClr val="000000">
                  <a:hueOff val="0"/>
                  <a:satOff val="0"/>
                  <a:lumOff val="0"/>
                  <a:alphaOff val="0"/>
                </a:srgbClr>
              </a:solidFill>
            </a:endParaRPr>
          </a:p>
        </p:txBody>
      </p:sp>
      <p:sp>
        <p:nvSpPr>
          <p:cNvPr id="19" name="任意形状 18"/>
          <p:cNvSpPr/>
          <p:nvPr/>
        </p:nvSpPr>
        <p:spPr>
          <a:xfrm>
            <a:off x="6436262" y="3620651"/>
            <a:ext cx="2076683" cy="2040050"/>
          </a:xfrm>
          <a:custGeom>
            <a:avLst/>
            <a:gdLst>
              <a:gd name="connsiteX0" fmla="*/ 0 w 2076683"/>
              <a:gd name="connsiteY0" fmla="*/ 0 h 2040050"/>
              <a:gd name="connsiteX1" fmla="*/ 2076683 w 2076683"/>
              <a:gd name="connsiteY1" fmla="*/ 0 h 2040050"/>
              <a:gd name="connsiteX2" fmla="*/ 2076683 w 2076683"/>
              <a:gd name="connsiteY2" fmla="*/ 2040050 h 2040050"/>
              <a:gd name="connsiteX3" fmla="*/ 0 w 2076683"/>
              <a:gd name="connsiteY3" fmla="*/ 2040050 h 2040050"/>
              <a:gd name="connsiteX4" fmla="*/ 0 w 2076683"/>
              <a:gd name="connsiteY4" fmla="*/ 0 h 20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683" h="2040050">
                <a:moveTo>
                  <a:pt x="0" y="0"/>
                </a:moveTo>
                <a:lnTo>
                  <a:pt x="2076683" y="0"/>
                </a:lnTo>
                <a:lnTo>
                  <a:pt x="2076683" y="2040050"/>
                </a:lnTo>
                <a:lnTo>
                  <a:pt x="0" y="20400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600200">
              <a:lnSpc>
                <a:spcPct val="90000"/>
              </a:lnSpc>
              <a:spcBef>
                <a:spcPct val="0"/>
              </a:spcBef>
              <a:spcAft>
                <a:spcPct val="35000"/>
              </a:spcAft>
            </a:pPr>
            <a:endParaRPr lang="zh-CN" altLang="en-US" sz="3600">
              <a:solidFill>
                <a:srgbClr val="000000">
                  <a:hueOff val="0"/>
                  <a:satOff val="0"/>
                  <a:lumOff val="0"/>
                  <a:alphaOff val="0"/>
                </a:srgbClr>
              </a:solidFill>
            </a:endParaRPr>
          </a:p>
        </p:txBody>
      </p:sp>
      <p:sp>
        <p:nvSpPr>
          <p:cNvPr id="23" name="任意形状 22"/>
          <p:cNvSpPr/>
          <p:nvPr/>
        </p:nvSpPr>
        <p:spPr>
          <a:xfrm>
            <a:off x="8958905" y="3620651"/>
            <a:ext cx="2076683" cy="2040050"/>
          </a:xfrm>
          <a:custGeom>
            <a:avLst/>
            <a:gdLst>
              <a:gd name="connsiteX0" fmla="*/ 0 w 2076683"/>
              <a:gd name="connsiteY0" fmla="*/ 0 h 2040050"/>
              <a:gd name="connsiteX1" fmla="*/ 2076683 w 2076683"/>
              <a:gd name="connsiteY1" fmla="*/ 0 h 2040050"/>
              <a:gd name="connsiteX2" fmla="*/ 2076683 w 2076683"/>
              <a:gd name="connsiteY2" fmla="*/ 2040050 h 2040050"/>
              <a:gd name="connsiteX3" fmla="*/ 0 w 2076683"/>
              <a:gd name="connsiteY3" fmla="*/ 2040050 h 2040050"/>
              <a:gd name="connsiteX4" fmla="*/ 0 w 2076683"/>
              <a:gd name="connsiteY4" fmla="*/ 0 h 20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683" h="2040050">
                <a:moveTo>
                  <a:pt x="0" y="0"/>
                </a:moveTo>
                <a:lnTo>
                  <a:pt x="2076683" y="0"/>
                </a:lnTo>
                <a:lnTo>
                  <a:pt x="2076683" y="2040050"/>
                </a:lnTo>
                <a:lnTo>
                  <a:pt x="0" y="20400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600200">
              <a:lnSpc>
                <a:spcPct val="90000"/>
              </a:lnSpc>
              <a:spcBef>
                <a:spcPct val="0"/>
              </a:spcBef>
              <a:spcAft>
                <a:spcPct val="35000"/>
              </a:spcAft>
            </a:pPr>
            <a:endParaRPr lang="zh-CN" altLang="en-US" sz="3600">
              <a:solidFill>
                <a:srgbClr val="000000">
                  <a:hueOff val="0"/>
                  <a:satOff val="0"/>
                  <a:lumOff val="0"/>
                  <a:alphaOff val="0"/>
                </a:srgbClr>
              </a:solidFill>
            </a:endParaRPr>
          </a:p>
        </p:txBody>
      </p:sp>
      <p:sp>
        <p:nvSpPr>
          <p:cNvPr id="3" name="文本框 2"/>
          <p:cNvSpPr txBox="1"/>
          <p:nvPr/>
        </p:nvSpPr>
        <p:spPr>
          <a:xfrm>
            <a:off x="927656" y="1681019"/>
            <a:ext cx="3884489" cy="2766911"/>
          </a:xfrm>
          <a:prstGeom prst="rect">
            <a:avLst/>
          </a:prstGeom>
          <a:noFill/>
        </p:spPr>
        <p:txBody>
          <a:bodyPr wrap="square" rtlCol="0">
            <a:spAutoFit/>
          </a:bodyPr>
          <a:lstStyle/>
          <a:p>
            <a:pPr>
              <a:lnSpc>
                <a:spcPct val="130000"/>
              </a:lnSpc>
              <a:spcBef>
                <a:spcPts val="600"/>
              </a:spcBef>
            </a:pP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本文所编写的程序涉及两部分，第一部分是运算程序，使用</a:t>
            </a: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C</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语言编写。第二部分是数据处理程序，使用</a:t>
            </a:r>
            <a:r>
              <a:rPr lang="en-US" altLang="zh-CN" kern="0" dirty="0" err="1">
                <a:solidFill>
                  <a:schemeClr val="bg1"/>
                </a:solidFill>
                <a:latin typeface="微软雅黑" panose="020B0503020204020204" pitchFamily="34" charset="-122"/>
                <a:ea typeface="微软雅黑" panose="020B0503020204020204" pitchFamily="34" charset="-122"/>
                <a:cs typeface="+mn-ea"/>
                <a:sym typeface="+mn-lt"/>
              </a:rPr>
              <a:t>Matlab</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进行数据分析和图像绘制。</a:t>
            </a:r>
            <a:endParaRPr lang="en-US" altLang="zh-CN"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运算程序的流程框图如右图所示，实际运行中，设定的样本数为</a:t>
            </a: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10</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万组。</a:t>
            </a:r>
          </a:p>
        </p:txBody>
      </p:sp>
      <p:pic>
        <p:nvPicPr>
          <p:cNvPr id="40" name="图片 39"/>
          <p:cNvPicPr/>
          <p:nvPr/>
        </p:nvPicPr>
        <p:blipFill>
          <a:blip r:embed="rId2">
            <a:extLst>
              <a:ext uri="{28A0092B-C50C-407E-A947-70E740481C1C}">
                <a14:useLocalDpi xmlns:a14="http://schemas.microsoft.com/office/drawing/2010/main" val="0"/>
              </a:ext>
            </a:extLst>
          </a:blip>
          <a:stretch>
            <a:fillRect/>
          </a:stretch>
        </p:blipFill>
        <p:spPr>
          <a:xfrm>
            <a:off x="5541817" y="-147782"/>
            <a:ext cx="4764095" cy="6751782"/>
          </a:xfrm>
          <a:prstGeom prst="rect">
            <a:avLst/>
          </a:prstGeom>
        </p:spPr>
      </p:pic>
    </p:spTree>
    <p:extLst>
      <p:ext uri="{BB962C8B-B14F-4D97-AF65-F5344CB8AC3E}">
        <p14:creationId xmlns:p14="http://schemas.microsoft.com/office/powerpoint/2010/main" val="2105342203"/>
      </p:ext>
    </p:extLst>
  </p:cSld>
  <p:clrMapOvr>
    <a:masterClrMapping/>
  </p:clrMapOvr>
  <p:transition advTm="3581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程序编写</a:t>
            </a:r>
          </a:p>
        </p:txBody>
      </p:sp>
      <p:sp>
        <p:nvSpPr>
          <p:cNvPr id="3" name="文本框 2"/>
          <p:cNvSpPr txBox="1"/>
          <p:nvPr/>
        </p:nvSpPr>
        <p:spPr>
          <a:xfrm>
            <a:off x="277090" y="988522"/>
            <a:ext cx="6770256" cy="652486"/>
          </a:xfrm>
          <a:prstGeom prst="rect">
            <a:avLst/>
          </a:prstGeom>
          <a:noFill/>
        </p:spPr>
        <p:txBody>
          <a:bodyPr wrap="square" rtlCol="0">
            <a:spAutoFit/>
          </a:bodyPr>
          <a:lstStyle/>
          <a:p>
            <a:pPr>
              <a:lnSpc>
                <a:spcPct val="130000"/>
              </a:lnSpc>
              <a:spcBef>
                <a:spcPts val="600"/>
              </a:spcBef>
            </a:pPr>
            <a:r>
              <a:rPr lang="zh-CN" altLang="en-US" sz="2800" b="1" kern="0" dirty="0">
                <a:solidFill>
                  <a:schemeClr val="bg1"/>
                </a:solidFill>
                <a:latin typeface="微软雅黑" panose="020B0503020204020204" pitchFamily="34" charset="-122"/>
                <a:ea typeface="微软雅黑" panose="020B0503020204020204" pitchFamily="34" charset="-122"/>
                <a:cs typeface="+mn-ea"/>
                <a:sym typeface="+mn-lt"/>
              </a:rPr>
              <a:t>模块</a:t>
            </a:r>
            <a:r>
              <a:rPr lang="en-US" altLang="zh-CN" sz="2800" b="1" kern="0" dirty="0">
                <a:solidFill>
                  <a:schemeClr val="bg1"/>
                </a:solidFill>
                <a:latin typeface="微软雅黑" panose="020B0503020204020204" pitchFamily="34" charset="-122"/>
                <a:ea typeface="微软雅黑" panose="020B0503020204020204" pitchFamily="34" charset="-122"/>
                <a:cs typeface="+mn-ea"/>
                <a:sym typeface="+mn-lt"/>
              </a:rPr>
              <a:t>1</a:t>
            </a:r>
            <a:r>
              <a:rPr lang="zh-CN" altLang="en-US" sz="2800" b="1" kern="0" dirty="0">
                <a:solidFill>
                  <a:schemeClr val="bg1"/>
                </a:solidFill>
                <a:latin typeface="微软雅黑" panose="020B0503020204020204" pitchFamily="34" charset="-122"/>
                <a:ea typeface="微软雅黑" panose="020B0503020204020204" pitchFamily="34" charset="-122"/>
                <a:cs typeface="+mn-ea"/>
                <a:sym typeface="+mn-lt"/>
              </a:rPr>
              <a:t>：高斯白噪声伪随机序列的生成</a:t>
            </a:r>
          </a:p>
        </p:txBody>
      </p:sp>
      <p:graphicFrame>
        <p:nvGraphicFramePr>
          <p:cNvPr id="4" name="对象 3"/>
          <p:cNvGraphicFramePr>
            <a:graphicFrameLocks noChangeAspect="1"/>
          </p:cNvGraphicFramePr>
          <p:nvPr>
            <p:extLst>
              <p:ext uri="{D42A27DB-BD31-4B8C-83A1-F6EECF244321}">
                <p14:modId xmlns:p14="http://schemas.microsoft.com/office/powerpoint/2010/main" val="3781000544"/>
              </p:ext>
            </p:extLst>
          </p:nvPr>
        </p:nvGraphicFramePr>
        <p:xfrm>
          <a:off x="277090" y="2825814"/>
          <a:ext cx="5141003" cy="1351625"/>
        </p:xfrm>
        <a:graphic>
          <a:graphicData uri="http://schemas.openxmlformats.org/presentationml/2006/ole">
            <mc:AlternateContent xmlns:mc="http://schemas.openxmlformats.org/markup-compatibility/2006">
              <mc:Choice xmlns:v="urn:schemas-microsoft-com:vml" Requires="v">
                <p:oleObj spid="_x0000_s3120" name="Equation" r:id="rId4" imgW="2705040" imgH="711000" progId="Equation.DSMT4">
                  <p:embed/>
                </p:oleObj>
              </mc:Choice>
              <mc:Fallback>
                <p:oleObj name="Equation" r:id="rId4" imgW="2705040" imgH="711000" progId="Equation.DSMT4">
                  <p:embed/>
                  <p:pic>
                    <p:nvPicPr>
                      <p:cNvPr id="10" name="对象 9"/>
                      <p:cNvPicPr/>
                      <p:nvPr/>
                    </p:nvPicPr>
                    <p:blipFill>
                      <a:blip r:embed="rId5"/>
                      <a:stretch>
                        <a:fillRect/>
                      </a:stretch>
                    </p:blipFill>
                    <p:spPr>
                      <a:xfrm>
                        <a:off x="277090" y="2825814"/>
                        <a:ext cx="5141003" cy="1351625"/>
                      </a:xfrm>
                      <a:prstGeom prst="rect">
                        <a:avLst/>
                      </a:prstGeom>
                    </p:spPr>
                  </p:pic>
                </p:oleObj>
              </mc:Fallback>
            </mc:AlternateContent>
          </a:graphicData>
        </a:graphic>
      </p:graphicFrame>
      <p:sp>
        <p:nvSpPr>
          <p:cNvPr id="5" name="文本框 4"/>
          <p:cNvSpPr txBox="1"/>
          <p:nvPr/>
        </p:nvSpPr>
        <p:spPr>
          <a:xfrm>
            <a:off x="277090" y="1616727"/>
            <a:ext cx="5516671" cy="572464"/>
          </a:xfrm>
          <a:prstGeom prst="rect">
            <a:avLst/>
          </a:prstGeom>
          <a:noFill/>
        </p:spPr>
        <p:txBody>
          <a:bodyPr wrap="square" rtlCol="0">
            <a:spAutoFit/>
          </a:bodyPr>
          <a:lstStyle/>
          <a:p>
            <a:pPr>
              <a:lnSpc>
                <a:spcPct val="130000"/>
              </a:lnSpc>
              <a:spcBef>
                <a:spcPts val="600"/>
              </a:spcBef>
            </a:pPr>
            <a:r>
              <a:rPr lang="en-US" altLang="zh-CN" sz="2400" kern="0" dirty="0">
                <a:solidFill>
                  <a:schemeClr val="bg1"/>
                </a:solidFill>
                <a:latin typeface="微软雅黑" panose="020B0503020204020204" pitchFamily="34" charset="-122"/>
                <a:ea typeface="微软雅黑" panose="020B0503020204020204" pitchFamily="34" charset="-122"/>
                <a:cs typeface="+mn-ea"/>
                <a:sym typeface="+mn-lt"/>
              </a:rPr>
              <a:t>STEP 1 </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由混合同余法产生</a:t>
            </a: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[0,1]</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分布的随机数序列</a:t>
            </a:r>
            <a:endParaRPr lang="zh-CN" altLang="en-US" sz="12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5793763" y="1641010"/>
            <a:ext cx="5516671" cy="932563"/>
          </a:xfrm>
          <a:prstGeom prst="rect">
            <a:avLst/>
          </a:prstGeom>
          <a:noFill/>
        </p:spPr>
        <p:txBody>
          <a:bodyPr wrap="square" rtlCol="0">
            <a:spAutoFit/>
          </a:bodyPr>
          <a:lstStyle/>
          <a:p>
            <a:pPr>
              <a:lnSpc>
                <a:spcPct val="130000"/>
              </a:lnSpc>
              <a:spcBef>
                <a:spcPts val="600"/>
              </a:spcBef>
            </a:pPr>
            <a:r>
              <a:rPr lang="en-US" altLang="zh-CN" sz="2400" kern="0" dirty="0">
                <a:solidFill>
                  <a:schemeClr val="bg1"/>
                </a:solidFill>
                <a:latin typeface="微软雅黑" panose="020B0503020204020204" pitchFamily="34" charset="-122"/>
                <a:ea typeface="微软雅黑" panose="020B0503020204020204" pitchFamily="34" charset="-122"/>
                <a:cs typeface="+mn-ea"/>
                <a:sym typeface="+mn-lt"/>
              </a:rPr>
              <a:t>STEP 2 </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由直接抽样法（反函数法）得到服从标准正态分布的随机数序列</a:t>
            </a:r>
            <a:endParaRPr lang="zh-CN" altLang="en-US" sz="1200" kern="0" dirty="0">
              <a:solidFill>
                <a:schemeClr val="bg1"/>
              </a:solidFill>
              <a:latin typeface="微软雅黑" panose="020B0503020204020204" pitchFamily="34" charset="-122"/>
              <a:ea typeface="微软雅黑" panose="020B0503020204020204" pitchFamily="34" charset="-122"/>
              <a:cs typeface="+mn-ea"/>
              <a:sym typeface="+mn-lt"/>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539737996"/>
              </p:ext>
            </p:extLst>
          </p:nvPr>
        </p:nvGraphicFramePr>
        <p:xfrm>
          <a:off x="5789615" y="2652713"/>
          <a:ext cx="5259387" cy="1452562"/>
        </p:xfrm>
        <a:graphic>
          <a:graphicData uri="http://schemas.openxmlformats.org/presentationml/2006/ole">
            <mc:AlternateContent xmlns:mc="http://schemas.openxmlformats.org/markup-compatibility/2006">
              <mc:Choice xmlns:v="urn:schemas-microsoft-com:vml" Requires="v">
                <p:oleObj spid="_x0000_s3121" name="Equation" r:id="rId6" imgW="2666880" imgH="736560" progId="Equation.DSMT4">
                  <p:embed/>
                </p:oleObj>
              </mc:Choice>
              <mc:Fallback>
                <p:oleObj name="Equation" r:id="rId6" imgW="2666880" imgH="736560" progId="Equation.DSMT4">
                  <p:embed/>
                  <p:pic>
                    <p:nvPicPr>
                      <p:cNvPr id="26" name="对象 25"/>
                      <p:cNvPicPr/>
                      <p:nvPr/>
                    </p:nvPicPr>
                    <p:blipFill>
                      <a:blip r:embed="rId7"/>
                      <a:stretch>
                        <a:fillRect/>
                      </a:stretch>
                    </p:blipFill>
                    <p:spPr>
                      <a:xfrm>
                        <a:off x="5789615" y="2652713"/>
                        <a:ext cx="5259387" cy="1452562"/>
                      </a:xfrm>
                      <a:prstGeom prst="rect">
                        <a:avLst/>
                      </a:prstGeom>
                    </p:spPr>
                  </p:pic>
                </p:oleObj>
              </mc:Fallback>
            </mc:AlternateContent>
          </a:graphicData>
        </a:graphic>
      </p:graphicFrame>
      <p:sp useBgFill="1">
        <p:nvSpPr>
          <p:cNvPr id="8" name="文本框 7"/>
          <p:cNvSpPr txBox="1"/>
          <p:nvPr/>
        </p:nvSpPr>
        <p:spPr>
          <a:xfrm>
            <a:off x="199241" y="2107289"/>
            <a:ext cx="5250746" cy="4287328"/>
          </a:xfrm>
          <a:prstGeom prst="rect">
            <a:avLst/>
          </a:prstGeom>
        </p:spPr>
        <p:txBody>
          <a:bodyPr wrap="square" rtlCol="0">
            <a:spAutoFit/>
          </a:bodyPr>
          <a:lstStyle/>
          <a:p>
            <a:r>
              <a:rPr lang="en-US" altLang="zh-CN" sz="1200" dirty="0">
                <a:solidFill>
                  <a:schemeClr val="bg1"/>
                </a:solidFill>
              </a:rPr>
              <a:t>void </a:t>
            </a:r>
            <a:r>
              <a:rPr lang="en-US" altLang="zh-CN" sz="1200" dirty="0" err="1">
                <a:solidFill>
                  <a:schemeClr val="bg1"/>
                </a:solidFill>
              </a:rPr>
              <a:t>ave_arr</a:t>
            </a:r>
            <a:r>
              <a:rPr lang="en-US" altLang="zh-CN" sz="1200" dirty="0">
                <a:solidFill>
                  <a:schemeClr val="bg1"/>
                </a:solidFill>
              </a:rPr>
              <a:t>(double &amp;y)</a:t>
            </a:r>
          </a:p>
          <a:p>
            <a:r>
              <a:rPr lang="en-US" altLang="zh-CN" sz="1200" dirty="0">
                <a:solidFill>
                  <a:schemeClr val="bg1"/>
                </a:solidFill>
              </a:rPr>
              <a:t>{</a:t>
            </a:r>
          </a:p>
          <a:p>
            <a:r>
              <a:rPr lang="en-US" altLang="zh-CN" sz="1200" dirty="0">
                <a:solidFill>
                  <a:schemeClr val="bg1"/>
                </a:solidFill>
              </a:rPr>
              <a:t>double </a:t>
            </a:r>
            <a:r>
              <a:rPr lang="en-US" altLang="zh-CN" sz="1200" dirty="0" err="1">
                <a:solidFill>
                  <a:schemeClr val="bg1"/>
                </a:solidFill>
              </a:rPr>
              <a:t>am,z</a:t>
            </a:r>
            <a:r>
              <a:rPr lang="en-US" altLang="zh-CN" sz="1200" dirty="0">
                <a:solidFill>
                  <a:schemeClr val="bg1"/>
                </a:solidFill>
              </a:rPr>
              <a:t>;</a:t>
            </a:r>
          </a:p>
          <a:p>
            <a:r>
              <a:rPr lang="en-US" altLang="zh-CN" sz="1200" dirty="0" err="1">
                <a:solidFill>
                  <a:schemeClr val="bg1"/>
                </a:solidFill>
              </a:rPr>
              <a:t>int</a:t>
            </a:r>
            <a:r>
              <a:rPr lang="en-US" altLang="zh-CN" sz="1200" dirty="0">
                <a:solidFill>
                  <a:schemeClr val="bg1"/>
                </a:solidFill>
              </a:rPr>
              <a:t> ix=pow(2.0,31);</a:t>
            </a:r>
          </a:p>
          <a:p>
            <a:r>
              <a:rPr lang="en-US" altLang="zh-CN" sz="1200" dirty="0">
                <a:solidFill>
                  <a:schemeClr val="bg1"/>
                </a:solidFill>
              </a:rPr>
              <a:t>am = (double)ix;</a:t>
            </a:r>
          </a:p>
          <a:p>
            <a:r>
              <a:rPr lang="en-US" altLang="zh-CN" sz="1200" dirty="0">
                <a:solidFill>
                  <a:schemeClr val="bg1"/>
                </a:solidFill>
              </a:rPr>
              <a:t>if(y&lt;3*pow(10.0,7))</a:t>
            </a:r>
          </a:p>
          <a:p>
            <a:r>
              <a:rPr lang="en-US" altLang="zh-CN" sz="1200" dirty="0">
                <a:solidFill>
                  <a:schemeClr val="bg1"/>
                </a:solidFill>
              </a:rPr>
              <a:t>{</a:t>
            </a:r>
          </a:p>
          <a:p>
            <a:r>
              <a:rPr lang="en-US" altLang="zh-CN" sz="1200" dirty="0">
                <a:solidFill>
                  <a:schemeClr val="bg1"/>
                </a:solidFill>
              </a:rPr>
              <a:t>        y=314159269*y+453806245;</a:t>
            </a:r>
          </a:p>
          <a:p>
            <a:r>
              <a:rPr lang="en-US" altLang="zh-CN" sz="1200" dirty="0">
                <a:solidFill>
                  <a:schemeClr val="bg1"/>
                </a:solidFill>
              </a:rPr>
              <a:t>        y=</a:t>
            </a:r>
            <a:r>
              <a:rPr lang="en-US" altLang="zh-CN" sz="1200" dirty="0" err="1">
                <a:solidFill>
                  <a:schemeClr val="bg1"/>
                </a:solidFill>
              </a:rPr>
              <a:t>fmod</a:t>
            </a:r>
            <a:r>
              <a:rPr lang="en-US" altLang="zh-CN" sz="1200" dirty="0">
                <a:solidFill>
                  <a:schemeClr val="bg1"/>
                </a:solidFill>
              </a:rPr>
              <a:t>(</a:t>
            </a:r>
            <a:r>
              <a:rPr lang="en-US" altLang="zh-CN" sz="1200" dirty="0" err="1">
                <a:solidFill>
                  <a:schemeClr val="bg1"/>
                </a:solidFill>
              </a:rPr>
              <a:t>y,am</a:t>
            </a:r>
            <a:r>
              <a:rPr lang="en-US" altLang="zh-CN" sz="1200" dirty="0">
                <a:solidFill>
                  <a:schemeClr val="bg1"/>
                </a:solidFill>
              </a:rPr>
              <a:t>);</a:t>
            </a:r>
          </a:p>
          <a:p>
            <a:r>
              <a:rPr lang="en-US" altLang="zh-CN" sz="1200" dirty="0">
                <a:solidFill>
                  <a:schemeClr val="bg1"/>
                </a:solidFill>
              </a:rPr>
              <a:t>}</a:t>
            </a:r>
          </a:p>
          <a:p>
            <a:r>
              <a:rPr lang="en-US" altLang="zh-CN" sz="1200" dirty="0">
                <a:solidFill>
                  <a:schemeClr val="bg1"/>
                </a:solidFill>
              </a:rPr>
              <a:t>else</a:t>
            </a:r>
          </a:p>
          <a:p>
            <a:r>
              <a:rPr lang="en-US" altLang="zh-CN" sz="1200" dirty="0">
                <a:solidFill>
                  <a:schemeClr val="bg1"/>
                </a:solidFill>
              </a:rPr>
              <a:t>{</a:t>
            </a:r>
          </a:p>
          <a:p>
            <a:r>
              <a:rPr lang="en-US" altLang="zh-CN" sz="1200" dirty="0">
                <a:solidFill>
                  <a:schemeClr val="bg1"/>
                </a:solidFill>
              </a:rPr>
              <a:t>z=</a:t>
            </a:r>
            <a:r>
              <a:rPr lang="en-US" altLang="zh-CN" sz="1200" dirty="0" err="1">
                <a:solidFill>
                  <a:schemeClr val="bg1"/>
                </a:solidFill>
              </a:rPr>
              <a:t>fmod</a:t>
            </a:r>
            <a:r>
              <a:rPr lang="en-US" altLang="zh-CN" sz="1200" dirty="0">
                <a:solidFill>
                  <a:schemeClr val="bg1"/>
                </a:solidFill>
              </a:rPr>
              <a:t>(y,100);</a:t>
            </a:r>
          </a:p>
          <a:p>
            <a:r>
              <a:rPr lang="en-US" altLang="zh-CN" sz="1200" dirty="0">
                <a:solidFill>
                  <a:schemeClr val="bg1"/>
                </a:solidFill>
              </a:rPr>
              <a:t>y=(y-z)/100;</a:t>
            </a:r>
          </a:p>
          <a:p>
            <a:r>
              <a:rPr lang="en-US" altLang="zh-CN" sz="1200" dirty="0">
                <a:solidFill>
                  <a:schemeClr val="bg1"/>
                </a:solidFill>
              </a:rPr>
              <a:t>y=</a:t>
            </a:r>
            <a:r>
              <a:rPr lang="en-US" altLang="zh-CN" sz="1200" dirty="0" err="1">
                <a:solidFill>
                  <a:schemeClr val="bg1"/>
                </a:solidFill>
              </a:rPr>
              <a:t>fmod</a:t>
            </a:r>
            <a:r>
              <a:rPr lang="en-US" altLang="zh-CN" sz="1200" dirty="0">
                <a:solidFill>
                  <a:schemeClr val="bg1"/>
                </a:solidFill>
              </a:rPr>
              <a:t>(314159269*</a:t>
            </a:r>
            <a:r>
              <a:rPr lang="en-US" altLang="zh-CN" sz="1200" dirty="0" err="1">
                <a:solidFill>
                  <a:schemeClr val="bg1"/>
                </a:solidFill>
              </a:rPr>
              <a:t>y,am</a:t>
            </a:r>
            <a:r>
              <a:rPr lang="en-US" altLang="zh-CN" sz="1200" dirty="0">
                <a:solidFill>
                  <a:schemeClr val="bg1"/>
                </a:solidFill>
              </a:rPr>
              <a:t>);</a:t>
            </a:r>
          </a:p>
          <a:p>
            <a:r>
              <a:rPr lang="en-US" altLang="zh-CN" sz="1200" dirty="0">
                <a:solidFill>
                  <a:schemeClr val="bg1"/>
                </a:solidFill>
              </a:rPr>
              <a:t>y=</a:t>
            </a:r>
            <a:r>
              <a:rPr lang="en-US" altLang="zh-CN" sz="1200" dirty="0" err="1">
                <a:solidFill>
                  <a:schemeClr val="bg1"/>
                </a:solidFill>
              </a:rPr>
              <a:t>fmod</a:t>
            </a:r>
            <a:r>
              <a:rPr lang="en-US" altLang="zh-CN" sz="1200" dirty="0">
                <a:solidFill>
                  <a:schemeClr val="bg1"/>
                </a:solidFill>
              </a:rPr>
              <a:t>(100*</a:t>
            </a:r>
            <a:r>
              <a:rPr lang="en-US" altLang="zh-CN" sz="1200" dirty="0" err="1">
                <a:solidFill>
                  <a:schemeClr val="bg1"/>
                </a:solidFill>
              </a:rPr>
              <a:t>y,am</a:t>
            </a:r>
            <a:r>
              <a:rPr lang="en-US" altLang="zh-CN" sz="1200" dirty="0">
                <a:solidFill>
                  <a:schemeClr val="bg1"/>
                </a:solidFill>
              </a:rPr>
              <a:t>);</a:t>
            </a:r>
          </a:p>
          <a:p>
            <a:r>
              <a:rPr lang="en-US" altLang="zh-CN" sz="1200" dirty="0">
                <a:solidFill>
                  <a:schemeClr val="bg1"/>
                </a:solidFill>
              </a:rPr>
              <a:t>y=y+314159269*z+453806245;</a:t>
            </a:r>
          </a:p>
          <a:p>
            <a:r>
              <a:rPr lang="en-US" altLang="zh-CN" sz="1200" dirty="0">
                <a:solidFill>
                  <a:schemeClr val="bg1"/>
                </a:solidFill>
              </a:rPr>
              <a:t>y=</a:t>
            </a:r>
            <a:r>
              <a:rPr lang="en-US" altLang="zh-CN" sz="1200" dirty="0" err="1">
                <a:solidFill>
                  <a:schemeClr val="bg1"/>
                </a:solidFill>
              </a:rPr>
              <a:t>fmod</a:t>
            </a:r>
            <a:r>
              <a:rPr lang="en-US" altLang="zh-CN" sz="1200" dirty="0">
                <a:solidFill>
                  <a:schemeClr val="bg1"/>
                </a:solidFill>
              </a:rPr>
              <a:t>(</a:t>
            </a:r>
            <a:r>
              <a:rPr lang="en-US" altLang="zh-CN" sz="1200" dirty="0" err="1">
                <a:solidFill>
                  <a:schemeClr val="bg1"/>
                </a:solidFill>
              </a:rPr>
              <a:t>y,am</a:t>
            </a:r>
            <a:r>
              <a:rPr lang="en-US" altLang="zh-CN" sz="1200" dirty="0">
                <a:solidFill>
                  <a:schemeClr val="bg1"/>
                </a:solidFill>
              </a:rPr>
              <a:t>);</a:t>
            </a:r>
          </a:p>
          <a:p>
            <a:r>
              <a:rPr lang="en-US" altLang="zh-CN" sz="1200" dirty="0">
                <a:solidFill>
                  <a:schemeClr val="bg1"/>
                </a:solidFill>
              </a:rPr>
              <a:t>}</a:t>
            </a:r>
          </a:p>
          <a:p>
            <a:r>
              <a:rPr lang="en-US" altLang="zh-CN" sz="1200" dirty="0">
                <a:solidFill>
                  <a:schemeClr val="bg1"/>
                </a:solidFill>
              </a:rPr>
              <a:t>return;</a:t>
            </a:r>
          </a:p>
          <a:p>
            <a:r>
              <a:rPr lang="en-US" altLang="zh-CN" sz="1200" dirty="0">
                <a:solidFill>
                  <a:schemeClr val="bg1"/>
                </a:solidFill>
              </a:rPr>
              <a:t>}</a:t>
            </a: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useBgFill="1">
        <p:nvSpPr>
          <p:cNvPr id="9" name="文本框 8"/>
          <p:cNvSpPr txBox="1"/>
          <p:nvPr/>
        </p:nvSpPr>
        <p:spPr>
          <a:xfrm>
            <a:off x="5698465" y="2642564"/>
            <a:ext cx="5441686" cy="1569660"/>
          </a:xfrm>
          <a:prstGeom prst="rect">
            <a:avLst/>
          </a:prstGeom>
        </p:spPr>
        <p:txBody>
          <a:bodyPr wrap="square" rtlCol="0">
            <a:spAutoFit/>
          </a:bodyPr>
          <a:lstStyle/>
          <a:p>
            <a:r>
              <a:rPr lang="fr-FR" altLang="zh-CN" sz="1200" dirty="0">
                <a:solidFill>
                  <a:schemeClr val="bg1"/>
                </a:solidFill>
              </a:rPr>
              <a:t>void gauss(double &amp;y)</a:t>
            </a:r>
          </a:p>
          <a:p>
            <a:r>
              <a:rPr lang="fr-FR" altLang="zh-CN" sz="1200" dirty="0">
                <a:solidFill>
                  <a:schemeClr val="bg1"/>
                </a:solidFill>
              </a:rPr>
              <a:t>{</a:t>
            </a:r>
          </a:p>
          <a:p>
            <a:r>
              <a:rPr lang="fr-FR" altLang="zh-CN" sz="1200" dirty="0">
                <a:solidFill>
                  <a:schemeClr val="bg1"/>
                </a:solidFill>
              </a:rPr>
              <a:t>double t;</a:t>
            </a:r>
          </a:p>
          <a:p>
            <a:r>
              <a:rPr lang="fr-FR" altLang="zh-CN" sz="1200" dirty="0">
                <a:solidFill>
                  <a:schemeClr val="bg1"/>
                </a:solidFill>
              </a:rPr>
              <a:t>t=sqrt(log(1/pow(y,2)));</a:t>
            </a:r>
          </a:p>
          <a:p>
            <a:r>
              <a:rPr lang="fr-FR" altLang="zh-CN" sz="1200" dirty="0">
                <a:solidFill>
                  <a:schemeClr val="bg1"/>
                </a:solidFill>
              </a:rPr>
              <a:t>y=(2.515517+0.802853*t+0.010328*pow(t,2))/(1+1.432788*t+0.189269*pow(t,2)+0.001308*pow(t,3))-t;</a:t>
            </a:r>
          </a:p>
          <a:p>
            <a:r>
              <a:rPr lang="fr-FR" altLang="zh-CN" sz="1200" dirty="0">
                <a:solidFill>
                  <a:schemeClr val="bg1"/>
                </a:solidFill>
              </a:rPr>
              <a:t>return;</a:t>
            </a:r>
          </a:p>
          <a:p>
            <a:r>
              <a:rPr lang="fr-FR" altLang="zh-CN" sz="1200" dirty="0">
                <a:solidFill>
                  <a:schemeClr val="bg1"/>
                </a:solidFill>
              </a:rPr>
              <a:t>}</a:t>
            </a:r>
          </a:p>
        </p:txBody>
      </p:sp>
    </p:spTree>
    <p:custDataLst>
      <p:tags r:id="rId2"/>
    </p:custDataLst>
    <p:extLst>
      <p:ext uri="{BB962C8B-B14F-4D97-AF65-F5344CB8AC3E}">
        <p14:creationId xmlns:p14="http://schemas.microsoft.com/office/powerpoint/2010/main" val="1677654945"/>
      </p:ext>
    </p:extLst>
  </p:cSld>
  <p:clrMapOvr>
    <a:masterClrMapping/>
  </p:clrMapOvr>
  <mc:AlternateContent xmlns:mc="http://schemas.openxmlformats.org/markup-compatibility/2006" xmlns:p159="http://schemas.microsoft.com/office/powerpoint/2015/09/main">
    <mc:Choice Requires="p159">
      <p:transition advTm="57914">
        <p159:morph option="byObject"/>
      </p:transition>
    </mc:Choice>
    <mc:Fallback xmlns="">
      <p:transition advTm="5791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程序编写</a:t>
            </a:r>
          </a:p>
        </p:txBody>
      </p:sp>
      <p:pic>
        <p:nvPicPr>
          <p:cNvPr id="3" name="图片 2"/>
          <p:cNvPicPr>
            <a:picLocks noChangeAspect="1"/>
          </p:cNvPicPr>
          <p:nvPr/>
        </p:nvPicPr>
        <p:blipFill>
          <a:blip r:embed="rId2"/>
          <a:stretch>
            <a:fillRect/>
          </a:stretch>
        </p:blipFill>
        <p:spPr>
          <a:xfrm>
            <a:off x="5315929" y="2030688"/>
            <a:ext cx="5334000" cy="4000500"/>
          </a:xfrm>
          <a:prstGeom prst="rect">
            <a:avLst/>
          </a:prstGeom>
        </p:spPr>
      </p:pic>
      <p:sp>
        <p:nvSpPr>
          <p:cNvPr id="4" name="矩形 3"/>
          <p:cNvSpPr/>
          <p:nvPr/>
        </p:nvSpPr>
        <p:spPr>
          <a:xfrm>
            <a:off x="2287254" y="1279834"/>
            <a:ext cx="6671921" cy="572464"/>
          </a:xfrm>
          <a:prstGeom prst="rect">
            <a:avLst/>
          </a:prstGeom>
        </p:spPr>
        <p:txBody>
          <a:bodyPr wrap="square">
            <a:spAutoFit/>
          </a:bodyPr>
          <a:lstStyle/>
          <a:p>
            <a:pPr>
              <a:lnSpc>
                <a:spcPct val="130000"/>
              </a:lnSpc>
              <a:spcBef>
                <a:spcPts val="600"/>
              </a:spcBef>
            </a:pPr>
            <a:r>
              <a:rPr lang="en-US" altLang="zh-CN" sz="2400" kern="0" dirty="0">
                <a:solidFill>
                  <a:schemeClr val="bg1"/>
                </a:solidFill>
                <a:latin typeface="微软雅黑" panose="020B0503020204020204" pitchFamily="34" charset="-122"/>
                <a:ea typeface="微软雅黑" panose="020B0503020204020204" pitchFamily="34" charset="-122"/>
                <a:cs typeface="+mn-ea"/>
                <a:sym typeface="+mn-lt"/>
              </a:rPr>
              <a:t>STEP 3 </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由正态序列法连接，最终得到高斯白噪声随机激励</a:t>
            </a:r>
            <a:endParaRPr lang="zh-CN" altLang="en-US" sz="12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1281294" y="3571320"/>
            <a:ext cx="3543625" cy="1148007"/>
          </a:xfrm>
          <a:prstGeom prst="rect">
            <a:avLst/>
          </a:prstGeom>
          <a:noFill/>
        </p:spPr>
        <p:txBody>
          <a:bodyPr wrap="square" rtlCol="0">
            <a:spAutoFit/>
          </a:bodyPr>
          <a:lstStyle/>
          <a:p>
            <a:r>
              <a:rPr lang="en-US" altLang="zh-CN" sz="1200" dirty="0" err="1">
                <a:solidFill>
                  <a:schemeClr val="bg1"/>
                </a:solidFill>
              </a:rPr>
              <a:t>ave_arr</a:t>
            </a:r>
            <a:r>
              <a:rPr lang="en-US" altLang="zh-CN" sz="1200" dirty="0">
                <a:solidFill>
                  <a:schemeClr val="bg1"/>
                </a:solidFill>
              </a:rPr>
              <a:t>(</a:t>
            </a:r>
            <a:r>
              <a:rPr lang="en-US" altLang="zh-CN" sz="1200" dirty="0" err="1">
                <a:solidFill>
                  <a:schemeClr val="bg1"/>
                </a:solidFill>
              </a:rPr>
              <a:t>rNumber</a:t>
            </a:r>
            <a:r>
              <a:rPr lang="en-US" altLang="zh-CN" sz="1200" dirty="0">
                <a:solidFill>
                  <a:schemeClr val="bg1"/>
                </a:solidFill>
              </a:rPr>
              <a:t>);</a:t>
            </a:r>
          </a:p>
          <a:p>
            <a:r>
              <a:rPr lang="en-US" altLang="zh-CN" sz="1200" dirty="0">
                <a:solidFill>
                  <a:schemeClr val="bg1"/>
                </a:solidFill>
              </a:rPr>
              <a:t>norm=</a:t>
            </a:r>
            <a:r>
              <a:rPr lang="en-US" altLang="zh-CN" sz="1200" dirty="0" err="1">
                <a:solidFill>
                  <a:schemeClr val="bg1"/>
                </a:solidFill>
              </a:rPr>
              <a:t>rNumber</a:t>
            </a:r>
            <a:r>
              <a:rPr lang="en-US" altLang="zh-CN" sz="1200" dirty="0">
                <a:solidFill>
                  <a:schemeClr val="bg1"/>
                </a:solidFill>
              </a:rPr>
              <a:t>/INT_MAX;</a:t>
            </a:r>
          </a:p>
          <a:p>
            <a:r>
              <a:rPr lang="en-US" altLang="zh-CN" sz="1200" dirty="0">
                <a:solidFill>
                  <a:schemeClr val="bg1"/>
                </a:solidFill>
              </a:rPr>
              <a:t>gauss(norm);</a:t>
            </a:r>
          </a:p>
          <a:p>
            <a:r>
              <a:rPr lang="en-US" altLang="zh-CN" sz="1200" dirty="0">
                <a:solidFill>
                  <a:schemeClr val="bg1"/>
                </a:solidFill>
              </a:rPr>
              <a:t>norm=norm*sqrt(d/h);</a:t>
            </a: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8" name="矩形 7"/>
              <p:cNvSpPr/>
              <p:nvPr/>
            </p:nvSpPr>
            <p:spPr>
              <a:xfrm>
                <a:off x="1265847" y="2809968"/>
                <a:ext cx="3436710"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𝜁</m:t>
                          </m:r>
                        </m:e>
                        <m:sub>
                          <m:r>
                            <a:rPr lang="zh-CN" altLang="en-US" i="1">
                              <a:latin typeface="Cambria Math" panose="02040503050406030204" pitchFamily="18" charset="0"/>
                            </a:rPr>
                            <m:t>𝑘</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𝜂</m:t>
                          </m:r>
                        </m:e>
                        <m:sub>
                          <m:r>
                            <a:rPr lang="zh-CN" altLang="en-US" i="1">
                              <a:latin typeface="Cambria Math" panose="02040503050406030204" pitchFamily="18" charset="0"/>
                            </a:rPr>
                            <m:t>𝑘</m:t>
                          </m:r>
                        </m:sub>
                      </m:sSub>
                      <m:rad>
                        <m:radPr>
                          <m:degHide m:val="on"/>
                          <m:ctrlPr>
                            <a:rPr lang="zh-CN" altLang="en-US" i="1">
                              <a:latin typeface="Cambria Math" panose="02040503050406030204" pitchFamily="18" charset="0"/>
                            </a:rPr>
                          </m:ctrlPr>
                        </m:radPr>
                        <m:deg/>
                        <m:e>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𝐷</m:t>
                              </m:r>
                            </m:num>
                            <m:den>
                              <m:r>
                                <a:rPr lang="zh-CN" altLang="en-US" i="1">
                                  <a:latin typeface="Cambria Math" panose="02040503050406030204" pitchFamily="18" charset="0"/>
                                </a:rPr>
                                <m:t>𝛥</m:t>
                              </m:r>
                            </m:den>
                          </m:f>
                          <m:r>
                            <a:rPr lang="zh-CN" altLang="en-US" i="1">
                              <a:latin typeface="Cambria Math" panose="02040503050406030204" pitchFamily="18" charset="0"/>
                            </a:rPr>
                            <m:t>𝑡</m:t>
                          </m:r>
                        </m:e>
                      </m:rad>
                      <m:r>
                        <a:rPr lang="zh-CN" altLang="en-US">
                          <a:latin typeface="Cambria Math" panose="02040503050406030204" pitchFamily="18" charset="0"/>
                        </a:rPr>
                        <m:t>,</m:t>
                      </m:r>
                      <m:r>
                        <m:rPr>
                          <m:nor/>
                        </m:rPr>
                        <a:rPr lang="zh-CN" altLang="en-US" i="1">
                          <a:latin typeface="Cambria Math" panose="02040503050406030204" pitchFamily="18" charset="0"/>
                        </a:rPr>
                        <m:t>  </m:t>
                      </m:r>
                      <m:r>
                        <m:rPr>
                          <m:nor/>
                        </m:rPr>
                        <a:rPr lang="zh-CN" altLang="en-US" i="1">
                          <a:latin typeface="Cambria Math" panose="02040503050406030204" pitchFamily="18" charset="0"/>
                        </a:rPr>
                        <m:t>k</m:t>
                      </m:r>
                      <m:r>
                        <m:rPr>
                          <m:nor/>
                        </m:rPr>
                        <a:rPr lang="zh-CN" altLang="en-US" i="1">
                          <a:latin typeface="Cambria Math" panose="02040503050406030204" pitchFamily="18" charset="0"/>
                        </a:rPr>
                        <m:t>=1,2,</m:t>
                      </m:r>
                      <m:r>
                        <m:rPr>
                          <m:nor/>
                        </m:rPr>
                        <a:rPr lang="en-US" altLang="zh-CN" i="1">
                          <a:latin typeface="Cambria Math" panose="02040503050406030204" pitchFamily="18" charset="0"/>
                        </a:rPr>
                        <m:t>3</m:t>
                      </m:r>
                      <m:r>
                        <a:rPr lang="zh-CN" altLang="en-US">
                          <a:latin typeface="Cambria Math" panose="02040503050406030204" pitchFamily="18" charset="0"/>
                        </a:rPr>
                        <m:t>…</m:t>
                      </m:r>
                      <m:r>
                        <m:rPr>
                          <m:nor/>
                        </m:rPr>
                        <a:rPr lang="zh-CN" altLang="en-US" i="1">
                          <a:latin typeface="Cambria Math" panose="02040503050406030204" pitchFamily="18" charset="0"/>
                        </a:rPr>
                        <m:t> </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265847" y="2809968"/>
                <a:ext cx="3436710" cy="427746"/>
              </a:xfrm>
              <a:prstGeom prst="rect">
                <a:avLst/>
              </a:prstGeom>
              <a:blipFill>
                <a:blip r:embed="rId3"/>
                <a:stretch>
                  <a:fillRect t="-88571" b="-152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1045497"/>
      </p:ext>
    </p:extLst>
  </p:cSld>
  <p:clrMapOvr>
    <a:masterClrMapping/>
  </p:clrMapOvr>
  <p:transition advTm="2239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程序编写</a:t>
            </a:r>
          </a:p>
        </p:txBody>
      </p:sp>
      <p:sp>
        <p:nvSpPr>
          <p:cNvPr id="3" name="矩形 2"/>
          <p:cNvSpPr/>
          <p:nvPr/>
        </p:nvSpPr>
        <p:spPr>
          <a:xfrm>
            <a:off x="234038" y="1062699"/>
            <a:ext cx="7032524" cy="652486"/>
          </a:xfrm>
          <a:prstGeom prst="rect">
            <a:avLst/>
          </a:prstGeom>
        </p:spPr>
        <p:txBody>
          <a:bodyPr wrap="square">
            <a:spAutoFit/>
          </a:bodyPr>
          <a:lstStyle/>
          <a:p>
            <a:pPr>
              <a:lnSpc>
                <a:spcPct val="130000"/>
              </a:lnSpc>
              <a:spcBef>
                <a:spcPts val="600"/>
              </a:spcBef>
            </a:pPr>
            <a:r>
              <a:rPr lang="zh-CN" altLang="en-US" sz="2800" b="1" kern="0" dirty="0">
                <a:solidFill>
                  <a:schemeClr val="bg1"/>
                </a:solidFill>
                <a:latin typeface="微软雅黑" panose="020B0503020204020204" pitchFamily="34" charset="-122"/>
                <a:ea typeface="微软雅黑" panose="020B0503020204020204" pitchFamily="34" charset="-122"/>
                <a:cs typeface="+mn-ea"/>
                <a:sym typeface="+mn-lt"/>
              </a:rPr>
              <a:t>模块</a:t>
            </a:r>
            <a:r>
              <a:rPr lang="en-US" altLang="zh-CN" sz="2800" b="1" kern="0" dirty="0">
                <a:solidFill>
                  <a:schemeClr val="bg1"/>
                </a:solidFill>
                <a:latin typeface="微软雅黑" panose="020B0503020204020204" pitchFamily="34" charset="-122"/>
                <a:ea typeface="微软雅黑" panose="020B0503020204020204" pitchFamily="34" charset="-122"/>
                <a:cs typeface="+mn-ea"/>
                <a:sym typeface="+mn-lt"/>
              </a:rPr>
              <a:t>2</a:t>
            </a:r>
            <a:r>
              <a:rPr lang="zh-CN" altLang="en-US" sz="2800" b="1" kern="0" dirty="0">
                <a:solidFill>
                  <a:schemeClr val="bg1"/>
                </a:solidFill>
                <a:latin typeface="微软雅黑" panose="020B0503020204020204" pitchFamily="34" charset="-122"/>
                <a:ea typeface="微软雅黑" panose="020B0503020204020204" pitchFamily="34" charset="-122"/>
                <a:cs typeface="+mn-ea"/>
                <a:sym typeface="+mn-lt"/>
              </a:rPr>
              <a:t>：四阶</a:t>
            </a:r>
            <a:r>
              <a:rPr lang="en-US" altLang="zh-CN" sz="2800" b="1" kern="0" dirty="0">
                <a:solidFill>
                  <a:schemeClr val="bg1"/>
                </a:solidFill>
                <a:latin typeface="微软雅黑" panose="020B0503020204020204" pitchFamily="34" charset="-122"/>
                <a:ea typeface="微软雅黑" panose="020B0503020204020204" pitchFamily="34" charset="-122"/>
                <a:cs typeface="+mn-ea"/>
                <a:sym typeface="+mn-lt"/>
              </a:rPr>
              <a:t>Runge-</a:t>
            </a:r>
            <a:r>
              <a:rPr lang="en-US" altLang="zh-CN" sz="2800" b="1" kern="0" dirty="0" err="1">
                <a:solidFill>
                  <a:schemeClr val="bg1"/>
                </a:solidFill>
                <a:latin typeface="微软雅黑" panose="020B0503020204020204" pitchFamily="34" charset="-122"/>
                <a:ea typeface="微软雅黑" panose="020B0503020204020204" pitchFamily="34" charset="-122"/>
                <a:cs typeface="+mn-ea"/>
                <a:sym typeface="+mn-lt"/>
              </a:rPr>
              <a:t>Kutta</a:t>
            </a:r>
            <a:r>
              <a:rPr lang="zh-CN" altLang="en-US" sz="2800" b="1" kern="0" dirty="0">
                <a:solidFill>
                  <a:schemeClr val="bg1"/>
                </a:solidFill>
                <a:latin typeface="微软雅黑" panose="020B0503020204020204" pitchFamily="34" charset="-122"/>
                <a:ea typeface="微软雅黑" panose="020B0503020204020204" pitchFamily="34" charset="-122"/>
                <a:cs typeface="+mn-ea"/>
                <a:sym typeface="+mn-lt"/>
              </a:rPr>
              <a:t>法的编程实现</a:t>
            </a:r>
          </a:p>
        </p:txBody>
      </p:sp>
      <p:graphicFrame>
        <p:nvGraphicFramePr>
          <p:cNvPr id="4" name="对象 3"/>
          <p:cNvGraphicFramePr>
            <a:graphicFrameLocks noChangeAspect="1"/>
          </p:cNvGraphicFramePr>
          <p:nvPr>
            <p:extLst>
              <p:ext uri="{D42A27DB-BD31-4B8C-83A1-F6EECF244321}">
                <p14:modId xmlns:p14="http://schemas.microsoft.com/office/powerpoint/2010/main" val="108973686"/>
              </p:ext>
            </p:extLst>
          </p:nvPr>
        </p:nvGraphicFramePr>
        <p:xfrm>
          <a:off x="1368709" y="2070366"/>
          <a:ext cx="3950295" cy="3646426"/>
        </p:xfrm>
        <a:graphic>
          <a:graphicData uri="http://schemas.openxmlformats.org/presentationml/2006/ole">
            <mc:AlternateContent xmlns:mc="http://schemas.openxmlformats.org/markup-compatibility/2006">
              <mc:Choice xmlns:v="urn:schemas-microsoft-com:vml" Requires="v">
                <p:oleObj spid="_x0000_s6163" name="Equation" r:id="rId4" imgW="1981200" imgH="1828800" progId="Equation.DSMT4">
                  <p:embed/>
                </p:oleObj>
              </mc:Choice>
              <mc:Fallback>
                <p:oleObj name="Equation" r:id="rId4" imgW="1981200" imgH="1828800" progId="Equation.DSMT4">
                  <p:embed/>
                  <p:pic>
                    <p:nvPicPr>
                      <p:cNvPr id="23" name="对象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8709" y="2070366"/>
                        <a:ext cx="3950295" cy="3646426"/>
                      </a:xfrm>
                      <a:prstGeom prst="rect">
                        <a:avLst/>
                      </a:prstGeom>
                      <a:noFill/>
                    </p:spPr>
                  </p:pic>
                </p:oleObj>
              </mc:Fallback>
            </mc:AlternateContent>
          </a:graphicData>
        </a:graphic>
      </p:graphicFrame>
      <p:sp>
        <p:nvSpPr>
          <p:cNvPr id="5" name="文本框 4"/>
          <p:cNvSpPr txBox="1"/>
          <p:nvPr/>
        </p:nvSpPr>
        <p:spPr>
          <a:xfrm>
            <a:off x="6274342" y="2070366"/>
            <a:ext cx="5058383" cy="4154984"/>
          </a:xfrm>
          <a:prstGeom prst="rect">
            <a:avLst/>
          </a:prstGeom>
          <a:noFill/>
        </p:spPr>
        <p:txBody>
          <a:bodyPr wrap="square" rtlCol="0">
            <a:spAutoFit/>
          </a:bodyPr>
          <a:lstStyle/>
          <a:p>
            <a:r>
              <a:rPr lang="en-US" altLang="zh-CN" sz="1600" dirty="0">
                <a:solidFill>
                  <a:schemeClr val="bg1"/>
                </a:solidFill>
              </a:rPr>
              <a:t>void </a:t>
            </a:r>
            <a:r>
              <a:rPr lang="en-US" altLang="zh-CN" sz="1600" dirty="0" err="1">
                <a:solidFill>
                  <a:schemeClr val="bg1"/>
                </a:solidFill>
              </a:rPr>
              <a:t>Rungekutta</a:t>
            </a:r>
            <a:r>
              <a:rPr lang="en-US" altLang="zh-CN" sz="1600" dirty="0">
                <a:solidFill>
                  <a:schemeClr val="bg1"/>
                </a:solidFill>
              </a:rPr>
              <a:t>(double &amp;</a:t>
            </a:r>
            <a:r>
              <a:rPr lang="en-US" altLang="zh-CN" sz="1600" dirty="0" err="1">
                <a:solidFill>
                  <a:schemeClr val="bg1"/>
                </a:solidFill>
              </a:rPr>
              <a:t>dis,double</a:t>
            </a:r>
            <a:r>
              <a:rPr lang="en-US" altLang="zh-CN" sz="1600" dirty="0">
                <a:solidFill>
                  <a:schemeClr val="bg1"/>
                </a:solidFill>
              </a:rPr>
              <a:t> &amp;</a:t>
            </a:r>
            <a:r>
              <a:rPr lang="en-US" altLang="zh-CN" sz="1600" dirty="0" err="1">
                <a:solidFill>
                  <a:schemeClr val="bg1"/>
                </a:solidFill>
              </a:rPr>
              <a:t>vel,double</a:t>
            </a:r>
            <a:r>
              <a:rPr lang="en-US" altLang="zh-CN" sz="1600" dirty="0">
                <a:solidFill>
                  <a:schemeClr val="bg1"/>
                </a:solidFill>
              </a:rPr>
              <a:t> &amp;</a:t>
            </a:r>
            <a:r>
              <a:rPr lang="en-US" altLang="zh-CN" sz="1600" dirty="0" err="1">
                <a:solidFill>
                  <a:schemeClr val="bg1"/>
                </a:solidFill>
              </a:rPr>
              <a:t>orin,double</a:t>
            </a:r>
            <a:r>
              <a:rPr lang="en-US" altLang="zh-CN" sz="1600" dirty="0">
                <a:solidFill>
                  <a:schemeClr val="bg1"/>
                </a:solidFill>
              </a:rPr>
              <a:t> &amp;excite)</a:t>
            </a:r>
          </a:p>
          <a:p>
            <a:r>
              <a:rPr lang="en-US" altLang="zh-CN" sz="1600" dirty="0">
                <a:solidFill>
                  <a:schemeClr val="bg1"/>
                </a:solidFill>
              </a:rPr>
              <a:t>{</a:t>
            </a:r>
          </a:p>
          <a:p>
            <a:r>
              <a:rPr lang="en-US" altLang="zh-CN" sz="1600" dirty="0">
                <a:solidFill>
                  <a:schemeClr val="bg1"/>
                </a:solidFill>
              </a:rPr>
              <a:t>double k11,k12,k21,k22,k31,k32,k41,k42;</a:t>
            </a:r>
          </a:p>
          <a:p>
            <a:r>
              <a:rPr lang="en-US" altLang="zh-CN" sz="1600" dirty="0">
                <a:solidFill>
                  <a:schemeClr val="bg1"/>
                </a:solidFill>
              </a:rPr>
              <a:t>k11=</a:t>
            </a:r>
            <a:r>
              <a:rPr lang="en-US" altLang="zh-CN" sz="1600" dirty="0" err="1">
                <a:solidFill>
                  <a:schemeClr val="bg1"/>
                </a:solidFill>
              </a:rPr>
              <a:t>vel</a:t>
            </a:r>
            <a:r>
              <a:rPr lang="en-US" altLang="zh-CN" sz="1600" dirty="0">
                <a:solidFill>
                  <a:schemeClr val="bg1"/>
                </a:solidFill>
              </a:rPr>
              <a:t>;</a:t>
            </a:r>
          </a:p>
          <a:p>
            <a:r>
              <a:rPr lang="en-US" altLang="zh-CN" sz="1600" dirty="0">
                <a:solidFill>
                  <a:schemeClr val="bg1"/>
                </a:solidFill>
              </a:rPr>
              <a:t>k12=</a:t>
            </a:r>
            <a:r>
              <a:rPr lang="en-US" altLang="zh-CN" sz="1600" dirty="0" err="1">
                <a:solidFill>
                  <a:schemeClr val="bg1"/>
                </a:solidFill>
              </a:rPr>
              <a:t>deltavel</a:t>
            </a:r>
            <a:r>
              <a:rPr lang="en-US" altLang="zh-CN" sz="1600" dirty="0">
                <a:solidFill>
                  <a:schemeClr val="bg1"/>
                </a:solidFill>
              </a:rPr>
              <a:t>(</a:t>
            </a:r>
            <a:r>
              <a:rPr lang="en-US" altLang="zh-CN" sz="1600" dirty="0" err="1">
                <a:solidFill>
                  <a:schemeClr val="bg1"/>
                </a:solidFill>
              </a:rPr>
              <a:t>dis,vel,orin,excite</a:t>
            </a:r>
            <a:r>
              <a:rPr lang="en-US" altLang="zh-CN" sz="1600" dirty="0">
                <a:solidFill>
                  <a:schemeClr val="bg1"/>
                </a:solidFill>
              </a:rPr>
              <a:t>);</a:t>
            </a:r>
          </a:p>
          <a:p>
            <a:r>
              <a:rPr lang="en-US" altLang="zh-CN" sz="1600" dirty="0">
                <a:solidFill>
                  <a:schemeClr val="bg1"/>
                </a:solidFill>
              </a:rPr>
              <a:t>k21=vel+k12*h/2;</a:t>
            </a:r>
          </a:p>
          <a:p>
            <a:r>
              <a:rPr lang="en-US" altLang="zh-CN" sz="1600" dirty="0">
                <a:solidFill>
                  <a:schemeClr val="bg1"/>
                </a:solidFill>
              </a:rPr>
              <a:t>k22=</a:t>
            </a:r>
            <a:r>
              <a:rPr lang="en-US" altLang="zh-CN" sz="1600" dirty="0" err="1">
                <a:solidFill>
                  <a:schemeClr val="bg1"/>
                </a:solidFill>
              </a:rPr>
              <a:t>deltavel</a:t>
            </a:r>
            <a:r>
              <a:rPr lang="en-US" altLang="zh-CN" sz="1600" dirty="0">
                <a:solidFill>
                  <a:schemeClr val="bg1"/>
                </a:solidFill>
              </a:rPr>
              <a:t>(dis+k11*h/2,k21,orin,excite);</a:t>
            </a:r>
          </a:p>
          <a:p>
            <a:r>
              <a:rPr lang="en-US" altLang="zh-CN" sz="1600" dirty="0">
                <a:solidFill>
                  <a:schemeClr val="bg1"/>
                </a:solidFill>
              </a:rPr>
              <a:t>k31=vel+k22*h/2;</a:t>
            </a:r>
          </a:p>
          <a:p>
            <a:r>
              <a:rPr lang="en-US" altLang="zh-CN" sz="1600" dirty="0">
                <a:solidFill>
                  <a:schemeClr val="bg1"/>
                </a:solidFill>
              </a:rPr>
              <a:t>k32=</a:t>
            </a:r>
            <a:r>
              <a:rPr lang="en-US" altLang="zh-CN" sz="1600" dirty="0" err="1">
                <a:solidFill>
                  <a:schemeClr val="bg1"/>
                </a:solidFill>
              </a:rPr>
              <a:t>deltavel</a:t>
            </a:r>
            <a:r>
              <a:rPr lang="en-US" altLang="zh-CN" sz="1600" dirty="0">
                <a:solidFill>
                  <a:schemeClr val="bg1"/>
                </a:solidFill>
              </a:rPr>
              <a:t>(dis+k21*h/2,k31,orin,excite);</a:t>
            </a:r>
          </a:p>
          <a:p>
            <a:r>
              <a:rPr lang="en-US" altLang="zh-CN" sz="1600" dirty="0">
                <a:solidFill>
                  <a:schemeClr val="bg1"/>
                </a:solidFill>
              </a:rPr>
              <a:t>k41=vel+k32*h;</a:t>
            </a:r>
          </a:p>
          <a:p>
            <a:r>
              <a:rPr lang="en-US" altLang="zh-CN" sz="1600" dirty="0">
                <a:solidFill>
                  <a:schemeClr val="bg1"/>
                </a:solidFill>
              </a:rPr>
              <a:t>k42=</a:t>
            </a:r>
            <a:r>
              <a:rPr lang="en-US" altLang="zh-CN" sz="1600" dirty="0" err="1">
                <a:solidFill>
                  <a:schemeClr val="bg1"/>
                </a:solidFill>
              </a:rPr>
              <a:t>deltavel</a:t>
            </a:r>
            <a:r>
              <a:rPr lang="en-US" altLang="zh-CN" sz="1600" dirty="0">
                <a:solidFill>
                  <a:schemeClr val="bg1"/>
                </a:solidFill>
              </a:rPr>
              <a:t>(dis+k31*h,k41,orin,excite);</a:t>
            </a:r>
          </a:p>
          <a:p>
            <a:r>
              <a:rPr lang="en-US" altLang="zh-CN" sz="1600" dirty="0">
                <a:solidFill>
                  <a:schemeClr val="bg1"/>
                </a:solidFill>
              </a:rPr>
              <a:t>dis=dis+(k11+2*k21+2*k31+k41)*h/6;</a:t>
            </a:r>
          </a:p>
          <a:p>
            <a:r>
              <a:rPr lang="en-US" altLang="zh-CN" sz="1600" dirty="0" err="1">
                <a:solidFill>
                  <a:schemeClr val="bg1"/>
                </a:solidFill>
              </a:rPr>
              <a:t>vel</a:t>
            </a:r>
            <a:r>
              <a:rPr lang="en-US" altLang="zh-CN" sz="1600" dirty="0">
                <a:solidFill>
                  <a:schemeClr val="bg1"/>
                </a:solidFill>
              </a:rPr>
              <a:t>=</a:t>
            </a:r>
            <a:r>
              <a:rPr lang="en-US" altLang="zh-CN" sz="1600" dirty="0" err="1">
                <a:solidFill>
                  <a:schemeClr val="bg1"/>
                </a:solidFill>
              </a:rPr>
              <a:t>vel</a:t>
            </a:r>
            <a:r>
              <a:rPr lang="en-US" altLang="zh-CN" sz="1600" dirty="0">
                <a:solidFill>
                  <a:schemeClr val="bg1"/>
                </a:solidFill>
              </a:rPr>
              <a:t>+(k12+2*k22+2*k32+k42)*h/6;</a:t>
            </a:r>
          </a:p>
          <a:p>
            <a:r>
              <a:rPr lang="en-US" altLang="zh-CN" sz="1600" dirty="0">
                <a:solidFill>
                  <a:schemeClr val="bg1"/>
                </a:solidFill>
              </a:rPr>
              <a:t>return;</a:t>
            </a:r>
          </a:p>
          <a:p>
            <a:r>
              <a:rPr lang="en-US" altLang="zh-CN" sz="1600" dirty="0">
                <a:solidFill>
                  <a:schemeClr val="bg1"/>
                </a:solidFill>
              </a:rPr>
              <a:t> }</a:t>
            </a:r>
            <a:endParaRPr lang="en-US" altLang="zh-CN" dirty="0">
              <a:solidFill>
                <a:schemeClr val="bg1"/>
              </a:solidFill>
            </a:endParaRPr>
          </a:p>
        </p:txBody>
      </p:sp>
      <p:sp>
        <p:nvSpPr>
          <p:cNvPr id="6" name="文本框 5"/>
          <p:cNvSpPr txBox="1"/>
          <p:nvPr/>
        </p:nvSpPr>
        <p:spPr>
          <a:xfrm>
            <a:off x="6274342" y="2085210"/>
            <a:ext cx="5116749" cy="1917448"/>
          </a:xfrm>
          <a:prstGeom prst="rect">
            <a:avLst/>
          </a:prstGeom>
          <a:noFill/>
        </p:spPr>
        <p:txBody>
          <a:bodyPr wrap="square" rtlCol="0">
            <a:spAutoFit/>
          </a:bodyPr>
          <a:lstStyle/>
          <a:p>
            <a:r>
              <a:rPr lang="en-US" altLang="zh-CN" sz="1400" dirty="0">
                <a:solidFill>
                  <a:schemeClr val="bg1"/>
                </a:solidFill>
              </a:rPr>
              <a:t>double </a:t>
            </a:r>
            <a:r>
              <a:rPr lang="en-US" altLang="zh-CN" sz="1400" dirty="0" err="1">
                <a:solidFill>
                  <a:schemeClr val="bg1"/>
                </a:solidFill>
              </a:rPr>
              <a:t>deltavel</a:t>
            </a:r>
            <a:r>
              <a:rPr lang="en-US" altLang="zh-CN" sz="1400" dirty="0">
                <a:solidFill>
                  <a:schemeClr val="bg1"/>
                </a:solidFill>
              </a:rPr>
              <a:t>(double </a:t>
            </a:r>
            <a:r>
              <a:rPr lang="en-US" altLang="zh-CN" sz="1400" dirty="0" err="1">
                <a:solidFill>
                  <a:schemeClr val="bg1"/>
                </a:solidFill>
              </a:rPr>
              <a:t>dis,double</a:t>
            </a:r>
            <a:r>
              <a:rPr lang="en-US" altLang="zh-CN" sz="1400" dirty="0">
                <a:solidFill>
                  <a:schemeClr val="bg1"/>
                </a:solidFill>
              </a:rPr>
              <a:t> </a:t>
            </a:r>
            <a:r>
              <a:rPr lang="en-US" altLang="zh-CN" sz="1400" dirty="0" err="1">
                <a:solidFill>
                  <a:schemeClr val="bg1"/>
                </a:solidFill>
              </a:rPr>
              <a:t>vel,double</a:t>
            </a:r>
            <a:r>
              <a:rPr lang="en-US" altLang="zh-CN" sz="1400" dirty="0">
                <a:solidFill>
                  <a:schemeClr val="bg1"/>
                </a:solidFill>
              </a:rPr>
              <a:t> </a:t>
            </a:r>
            <a:r>
              <a:rPr lang="en-US" altLang="zh-CN" sz="1400" dirty="0" err="1">
                <a:solidFill>
                  <a:schemeClr val="bg1"/>
                </a:solidFill>
              </a:rPr>
              <a:t>orin,double</a:t>
            </a:r>
            <a:r>
              <a:rPr lang="en-US" altLang="zh-CN" sz="1400" dirty="0">
                <a:solidFill>
                  <a:schemeClr val="bg1"/>
                </a:solidFill>
              </a:rPr>
              <a:t> excite)</a:t>
            </a:r>
          </a:p>
          <a:p>
            <a:r>
              <a:rPr lang="en-US" altLang="zh-CN" sz="1400" dirty="0">
                <a:solidFill>
                  <a:schemeClr val="bg1"/>
                </a:solidFill>
              </a:rPr>
              <a:t>    {</a:t>
            </a:r>
          </a:p>
          <a:p>
            <a:r>
              <a:rPr lang="en-US" altLang="zh-CN" sz="1400" dirty="0">
                <a:solidFill>
                  <a:schemeClr val="bg1"/>
                </a:solidFill>
              </a:rPr>
              <a:t>double </a:t>
            </a:r>
            <a:r>
              <a:rPr lang="en-US" altLang="zh-CN" sz="1400" dirty="0" err="1">
                <a:solidFill>
                  <a:schemeClr val="bg1"/>
                </a:solidFill>
              </a:rPr>
              <a:t>deltave</a:t>
            </a:r>
            <a:r>
              <a:rPr lang="en-US" altLang="zh-CN" sz="1400" dirty="0">
                <a:solidFill>
                  <a:schemeClr val="bg1"/>
                </a:solidFill>
              </a:rPr>
              <a:t>;</a:t>
            </a:r>
          </a:p>
          <a:p>
            <a:r>
              <a:rPr lang="en-US" altLang="zh-CN" sz="1400" dirty="0" err="1">
                <a:solidFill>
                  <a:schemeClr val="bg1"/>
                </a:solidFill>
              </a:rPr>
              <a:t>deltave</a:t>
            </a:r>
            <a:r>
              <a:rPr lang="en-US" altLang="zh-CN" sz="1400" dirty="0">
                <a:solidFill>
                  <a:schemeClr val="bg1"/>
                </a:solidFill>
              </a:rPr>
              <a:t>=(excite-</a:t>
            </a:r>
            <a:r>
              <a:rPr lang="en-US" altLang="zh-CN" sz="1400" dirty="0" err="1">
                <a:solidFill>
                  <a:schemeClr val="bg1"/>
                </a:solidFill>
              </a:rPr>
              <a:t>hys</a:t>
            </a:r>
            <a:r>
              <a:rPr lang="en-US" altLang="zh-CN" sz="1400" dirty="0">
                <a:solidFill>
                  <a:schemeClr val="bg1"/>
                </a:solidFill>
              </a:rPr>
              <a:t>(</a:t>
            </a:r>
            <a:r>
              <a:rPr lang="en-US" altLang="zh-CN" sz="1400" dirty="0" err="1">
                <a:solidFill>
                  <a:schemeClr val="bg1"/>
                </a:solidFill>
              </a:rPr>
              <a:t>dis,orin</a:t>
            </a:r>
            <a:r>
              <a:rPr lang="en-US" altLang="zh-CN" sz="1400" dirty="0">
                <a:solidFill>
                  <a:schemeClr val="bg1"/>
                </a:solidFill>
              </a:rPr>
              <a:t>)-</a:t>
            </a:r>
            <a:r>
              <a:rPr lang="en-US" altLang="zh-CN" sz="1400" dirty="0" err="1">
                <a:solidFill>
                  <a:schemeClr val="bg1"/>
                </a:solidFill>
              </a:rPr>
              <a:t>vel</a:t>
            </a:r>
            <a:r>
              <a:rPr lang="en-US" altLang="zh-CN" sz="1400" dirty="0">
                <a:solidFill>
                  <a:schemeClr val="bg1"/>
                </a:solidFill>
              </a:rPr>
              <a:t>*c)/m;</a:t>
            </a:r>
          </a:p>
          <a:p>
            <a:r>
              <a:rPr lang="en-US" altLang="zh-CN" sz="1400" dirty="0">
                <a:solidFill>
                  <a:schemeClr val="bg1"/>
                </a:solidFill>
              </a:rPr>
              <a:t>    return </a:t>
            </a:r>
            <a:r>
              <a:rPr lang="en-US" altLang="zh-CN" sz="1400" dirty="0" err="1">
                <a:solidFill>
                  <a:schemeClr val="bg1"/>
                </a:solidFill>
              </a:rPr>
              <a:t>deltave</a:t>
            </a:r>
            <a:r>
              <a:rPr lang="en-US" altLang="zh-CN" sz="1400" dirty="0">
                <a:solidFill>
                  <a:schemeClr val="bg1"/>
                </a:solidFill>
              </a:rPr>
              <a:t>;</a:t>
            </a:r>
          </a:p>
          <a:p>
            <a:r>
              <a:rPr lang="en-US" altLang="zh-CN" sz="1400" dirty="0">
                <a:solidFill>
                  <a:schemeClr val="bg1"/>
                </a:solidFill>
              </a:rPr>
              <a:t>}</a:t>
            </a: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custDataLst>
      <p:tags r:id="rId2"/>
    </p:custDataLst>
    <p:extLst>
      <p:ext uri="{BB962C8B-B14F-4D97-AF65-F5344CB8AC3E}">
        <p14:creationId xmlns:p14="http://schemas.microsoft.com/office/powerpoint/2010/main" val="3969676122"/>
      </p:ext>
    </p:extLst>
  </p:cSld>
  <p:clrMapOvr>
    <a:masterClrMapping/>
  </p:clrMapOvr>
  <p:transition advTm="3428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CONTENTS</a:t>
            </a:r>
            <a:endParaRPr kumimoji="1" lang="zh-CN" altLang="en-US" dirty="0"/>
          </a:p>
        </p:txBody>
      </p:sp>
      <p:grpSp>
        <p:nvGrpSpPr>
          <p:cNvPr id="3" name="组 2"/>
          <p:cNvGrpSpPr/>
          <p:nvPr/>
        </p:nvGrpSpPr>
        <p:grpSpPr>
          <a:xfrm>
            <a:off x="464344" y="5006530"/>
            <a:ext cx="2266345" cy="830997"/>
            <a:chOff x="513061" y="5006531"/>
            <a:chExt cx="2266345" cy="830997"/>
          </a:xfrm>
        </p:grpSpPr>
        <p:sp>
          <p:nvSpPr>
            <p:cNvPr id="4" name="文本框 3"/>
            <p:cNvSpPr txBox="1"/>
            <p:nvPr/>
          </p:nvSpPr>
          <p:spPr>
            <a:xfrm>
              <a:off x="513061" y="5006531"/>
              <a:ext cx="809837" cy="830997"/>
            </a:xfrm>
            <a:prstGeom prst="rect">
              <a:avLst/>
            </a:prstGeom>
            <a:noFill/>
          </p:spPr>
          <p:txBody>
            <a:bodyPr wrap="none" rtlCol="0" anchor="ctr">
              <a:spAutoFit/>
            </a:bodyPr>
            <a:lstStyle/>
            <a:p>
              <a:pPr algn="ctr"/>
              <a:r>
                <a:rPr kumimoji="1" lang="en-US" altLang="zh-CN" sz="48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rPr>
                <a:t>01</a:t>
              </a:r>
              <a:endParaRPr kumimoji="1" lang="zh-CN" altLang="en-US" sz="48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p:txBody>
        </p:sp>
        <p:sp>
          <p:nvSpPr>
            <p:cNvPr id="5" name="矩形 4"/>
            <p:cNvSpPr/>
            <p:nvPr/>
          </p:nvSpPr>
          <p:spPr>
            <a:xfrm>
              <a:off x="1226816" y="5217738"/>
              <a:ext cx="1552590" cy="584775"/>
            </a:xfrm>
            <a:prstGeom prst="rect">
              <a:avLst/>
            </a:prstGeom>
          </p:spPr>
          <p:txBody>
            <a:bodyPr wrap="square" anchor="ctr">
              <a:spAutoFit/>
            </a:bodyPr>
            <a:lstStyle/>
            <a:p>
              <a:r>
                <a:rPr lang="zh-CN" altLang="en-US" sz="1600" b="1" dirty="0">
                  <a:gradFill>
                    <a:gsLst>
                      <a:gs pos="32000">
                        <a:srgbClr val="0A7DB6"/>
                      </a:gs>
                      <a:gs pos="0">
                        <a:srgbClr val="0A7DB6">
                          <a:lumMod val="75000"/>
                        </a:srgbClr>
                      </a:gs>
                      <a:gs pos="69000">
                        <a:srgbClr val="48A9C3"/>
                      </a:gs>
                      <a:gs pos="97000">
                        <a:srgbClr val="5DCAB3"/>
                      </a:gs>
                    </a:gsLst>
                    <a:path path="circle">
                      <a:fillToRect t="100000" r="100000"/>
                    </a:path>
                  </a:gradFill>
                  <a:latin typeface="微软雅黑"/>
                  <a:ea typeface="微软雅黑"/>
                  <a:cs typeface="微软雅黑"/>
                </a:rPr>
                <a:t>研究背景</a:t>
              </a:r>
              <a:r>
                <a:rPr lang="en-US" altLang="zh-CN"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rPr>
                <a:t>BACKGROUND</a:t>
              </a:r>
              <a:endParaRPr kumimoji="1" lang="zh-CN" altLang="en-US" sz="12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p:txBody>
        </p:sp>
      </p:grpSp>
      <p:grpSp>
        <p:nvGrpSpPr>
          <p:cNvPr id="6" name="组 5"/>
          <p:cNvGrpSpPr/>
          <p:nvPr/>
        </p:nvGrpSpPr>
        <p:grpSpPr>
          <a:xfrm>
            <a:off x="2579172" y="4971517"/>
            <a:ext cx="2726222" cy="1077218"/>
            <a:chOff x="2859624" y="4971517"/>
            <a:chExt cx="2186127" cy="1077218"/>
          </a:xfrm>
        </p:grpSpPr>
        <p:sp>
          <p:nvSpPr>
            <p:cNvPr id="7" name="文本框 6"/>
            <p:cNvSpPr txBox="1"/>
            <p:nvPr/>
          </p:nvSpPr>
          <p:spPr>
            <a:xfrm>
              <a:off x="2859624" y="5006531"/>
              <a:ext cx="649399" cy="830997"/>
            </a:xfrm>
            <a:prstGeom prst="rect">
              <a:avLst/>
            </a:prstGeom>
            <a:noFill/>
          </p:spPr>
          <p:txBody>
            <a:bodyPr wrap="none" rtlCol="0" anchor="ctr">
              <a:spAutoFit/>
            </a:bodyPr>
            <a:lstStyle/>
            <a:p>
              <a:pPr algn="ctr"/>
              <a:r>
                <a:rPr kumimoji="1" lang="en-US" altLang="zh-CN" sz="48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rPr>
                <a:t>02</a:t>
              </a:r>
              <a:endParaRPr kumimoji="1" lang="zh-CN" altLang="en-US" sz="48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p:txBody>
        </p:sp>
        <p:sp>
          <p:nvSpPr>
            <p:cNvPr id="8" name="矩形 7"/>
            <p:cNvSpPr/>
            <p:nvPr/>
          </p:nvSpPr>
          <p:spPr>
            <a:xfrm>
              <a:off x="3493161" y="4971517"/>
              <a:ext cx="1552590" cy="1077218"/>
            </a:xfrm>
            <a:prstGeom prst="rect">
              <a:avLst/>
            </a:prstGeom>
          </p:spPr>
          <p:txBody>
            <a:bodyPr wrap="square" anchor="ctr">
              <a:spAutoFit/>
            </a:bodyPr>
            <a:lstStyle/>
            <a:p>
              <a:r>
                <a:rPr lang="zh-CN" altLang="en-US"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rPr>
                <a:t>滞迟系统与白噪声随机过程</a:t>
              </a:r>
              <a:endParaRPr lang="en-US" altLang="zh-CN"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a:p>
              <a:r>
                <a:rPr kumimoji="1" lang="en-US" altLang="zh-CN"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rPr>
                <a:t>HYSTERETIC SYSTEM AND WHITENOISE</a:t>
              </a:r>
              <a:endParaRPr kumimoji="1" lang="zh-CN" altLang="en-US"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p:txBody>
        </p:sp>
      </p:grpSp>
      <p:grpSp>
        <p:nvGrpSpPr>
          <p:cNvPr id="9" name="组 8"/>
          <p:cNvGrpSpPr/>
          <p:nvPr/>
        </p:nvGrpSpPr>
        <p:grpSpPr>
          <a:xfrm>
            <a:off x="5364643" y="5006534"/>
            <a:ext cx="2089068" cy="830997"/>
            <a:chOff x="5003128" y="5006532"/>
            <a:chExt cx="2308968" cy="830997"/>
          </a:xfrm>
        </p:grpSpPr>
        <p:sp>
          <p:nvSpPr>
            <p:cNvPr id="10" name="文本框 9"/>
            <p:cNvSpPr txBox="1"/>
            <p:nvPr/>
          </p:nvSpPr>
          <p:spPr>
            <a:xfrm>
              <a:off x="5003128" y="5006532"/>
              <a:ext cx="895082" cy="830997"/>
            </a:xfrm>
            <a:prstGeom prst="rect">
              <a:avLst/>
            </a:prstGeom>
            <a:noFill/>
          </p:spPr>
          <p:txBody>
            <a:bodyPr wrap="none" rtlCol="0" anchor="ctr">
              <a:spAutoFit/>
            </a:bodyPr>
            <a:lstStyle/>
            <a:p>
              <a:pPr algn="ctr"/>
              <a:r>
                <a:rPr kumimoji="1" lang="en-US" altLang="zh-CN" sz="48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rPr>
                <a:t>03</a:t>
              </a:r>
              <a:endParaRPr kumimoji="1" lang="zh-CN" altLang="en-US" sz="48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p:txBody>
        </p:sp>
        <p:sp>
          <p:nvSpPr>
            <p:cNvPr id="11" name="矩形 10"/>
            <p:cNvSpPr/>
            <p:nvPr/>
          </p:nvSpPr>
          <p:spPr>
            <a:xfrm>
              <a:off x="5759506" y="5217738"/>
              <a:ext cx="1552590" cy="584775"/>
            </a:xfrm>
            <a:prstGeom prst="rect">
              <a:avLst/>
            </a:prstGeom>
          </p:spPr>
          <p:txBody>
            <a:bodyPr wrap="square" anchor="ctr">
              <a:spAutoFit/>
            </a:bodyPr>
            <a:lstStyle/>
            <a:p>
              <a:r>
                <a:rPr lang="zh-CN" altLang="en-US"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rPr>
                <a:t>程序编写</a:t>
              </a:r>
              <a:endParaRPr lang="en-US" altLang="zh-CN"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a:p>
              <a:r>
                <a:rPr lang="en-US" altLang="zh-CN"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rPr>
                <a:t>PROGRAM</a:t>
              </a:r>
              <a:endParaRPr kumimoji="1" lang="zh-CN" altLang="en-US"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p:txBody>
        </p:sp>
      </p:grpSp>
      <p:grpSp>
        <p:nvGrpSpPr>
          <p:cNvPr id="12" name="组 11"/>
          <p:cNvGrpSpPr/>
          <p:nvPr/>
        </p:nvGrpSpPr>
        <p:grpSpPr>
          <a:xfrm>
            <a:off x="7468209" y="5006533"/>
            <a:ext cx="2266346" cy="830997"/>
            <a:chOff x="7312095" y="5006531"/>
            <a:chExt cx="2266346" cy="830997"/>
          </a:xfrm>
        </p:grpSpPr>
        <p:sp>
          <p:nvSpPr>
            <p:cNvPr id="13" name="文本框 12"/>
            <p:cNvSpPr txBox="1"/>
            <p:nvPr/>
          </p:nvSpPr>
          <p:spPr>
            <a:xfrm>
              <a:off x="7312095" y="5006531"/>
              <a:ext cx="809837" cy="830997"/>
            </a:xfrm>
            <a:prstGeom prst="rect">
              <a:avLst/>
            </a:prstGeom>
            <a:noFill/>
          </p:spPr>
          <p:txBody>
            <a:bodyPr wrap="none" rtlCol="0" anchor="ctr">
              <a:spAutoFit/>
            </a:bodyPr>
            <a:lstStyle/>
            <a:p>
              <a:pPr algn="ctr"/>
              <a:r>
                <a:rPr kumimoji="1" lang="en-US" altLang="zh-CN" sz="48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rPr>
                <a:t>04</a:t>
              </a:r>
              <a:endParaRPr kumimoji="1" lang="zh-CN" altLang="en-US" sz="48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p:txBody>
        </p:sp>
        <p:sp>
          <p:nvSpPr>
            <p:cNvPr id="14" name="矩形 13"/>
            <p:cNvSpPr/>
            <p:nvPr/>
          </p:nvSpPr>
          <p:spPr>
            <a:xfrm>
              <a:off x="8025851" y="5217738"/>
              <a:ext cx="1552590" cy="584775"/>
            </a:xfrm>
            <a:prstGeom prst="rect">
              <a:avLst/>
            </a:prstGeom>
          </p:spPr>
          <p:txBody>
            <a:bodyPr wrap="square" anchor="ctr">
              <a:spAutoFit/>
            </a:bodyPr>
            <a:lstStyle/>
            <a:p>
              <a:r>
                <a:rPr lang="zh-CN" altLang="en-US" sz="1600" b="1" dirty="0">
                  <a:gradFill>
                    <a:gsLst>
                      <a:gs pos="32000">
                        <a:srgbClr val="0A7DB6"/>
                      </a:gs>
                      <a:gs pos="0">
                        <a:srgbClr val="0A7DB6">
                          <a:lumMod val="75000"/>
                        </a:srgbClr>
                      </a:gs>
                      <a:gs pos="69000">
                        <a:srgbClr val="48A9C3"/>
                      </a:gs>
                      <a:gs pos="97000">
                        <a:srgbClr val="5DCAB3"/>
                      </a:gs>
                    </a:gsLst>
                    <a:path path="circle">
                      <a:fillToRect t="100000" r="100000"/>
                    </a:path>
                  </a:gradFill>
                  <a:latin typeface="微软雅黑"/>
                  <a:ea typeface="微软雅黑"/>
                  <a:cs typeface="微软雅黑"/>
                </a:rPr>
                <a:t>结果分析</a:t>
              </a:r>
              <a:endParaRPr lang="en-US" altLang="zh-CN" sz="1600" b="1" dirty="0">
                <a:gradFill>
                  <a:gsLst>
                    <a:gs pos="32000">
                      <a:srgbClr val="0A7DB6"/>
                    </a:gs>
                    <a:gs pos="0">
                      <a:srgbClr val="0A7DB6">
                        <a:lumMod val="75000"/>
                      </a:srgbClr>
                    </a:gs>
                    <a:gs pos="69000">
                      <a:srgbClr val="48A9C3"/>
                    </a:gs>
                    <a:gs pos="97000">
                      <a:srgbClr val="5DCAB3"/>
                    </a:gs>
                  </a:gsLst>
                  <a:path path="circle">
                    <a:fillToRect t="100000" r="100000"/>
                  </a:path>
                </a:gradFill>
                <a:latin typeface="微软雅黑"/>
                <a:ea typeface="微软雅黑"/>
                <a:cs typeface="微软雅黑"/>
              </a:endParaRPr>
            </a:p>
            <a:p>
              <a:r>
                <a:rPr lang="en-US" altLang="zh-CN"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rPr>
                <a:t>ANALYSIS</a:t>
              </a:r>
              <a:endParaRPr kumimoji="1" lang="zh-CN" altLang="en-US"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p:txBody>
        </p:sp>
      </p:grpSp>
      <p:grpSp>
        <p:nvGrpSpPr>
          <p:cNvPr id="15" name="组 14"/>
          <p:cNvGrpSpPr/>
          <p:nvPr/>
        </p:nvGrpSpPr>
        <p:grpSpPr>
          <a:xfrm>
            <a:off x="9734555" y="5006533"/>
            <a:ext cx="2266346" cy="830997"/>
            <a:chOff x="9578441" y="5006531"/>
            <a:chExt cx="2266346" cy="830997"/>
          </a:xfrm>
        </p:grpSpPr>
        <p:sp>
          <p:nvSpPr>
            <p:cNvPr id="16" name="文本框 15"/>
            <p:cNvSpPr txBox="1"/>
            <p:nvPr/>
          </p:nvSpPr>
          <p:spPr>
            <a:xfrm>
              <a:off x="9578441" y="5006531"/>
              <a:ext cx="809837" cy="830997"/>
            </a:xfrm>
            <a:prstGeom prst="rect">
              <a:avLst/>
            </a:prstGeom>
            <a:noFill/>
          </p:spPr>
          <p:txBody>
            <a:bodyPr wrap="none" rtlCol="0" anchor="ctr">
              <a:spAutoFit/>
            </a:bodyPr>
            <a:lstStyle/>
            <a:p>
              <a:pPr algn="ctr"/>
              <a:r>
                <a:rPr kumimoji="1" lang="en-US" altLang="zh-CN" sz="48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rPr>
                <a:t>05</a:t>
              </a:r>
              <a:endParaRPr kumimoji="1" lang="zh-CN" altLang="en-US" sz="48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p:txBody>
        </p:sp>
        <p:sp>
          <p:nvSpPr>
            <p:cNvPr id="17" name="矩形 16"/>
            <p:cNvSpPr/>
            <p:nvPr/>
          </p:nvSpPr>
          <p:spPr>
            <a:xfrm>
              <a:off x="10292197" y="5217738"/>
              <a:ext cx="1552590" cy="584775"/>
            </a:xfrm>
            <a:prstGeom prst="rect">
              <a:avLst/>
            </a:prstGeom>
          </p:spPr>
          <p:txBody>
            <a:bodyPr wrap="square" anchor="ctr">
              <a:spAutoFit/>
            </a:bodyPr>
            <a:lstStyle/>
            <a:p>
              <a:r>
                <a:rPr lang="zh-CN" altLang="en-US" sz="1600" b="1" dirty="0">
                  <a:gradFill>
                    <a:gsLst>
                      <a:gs pos="32000">
                        <a:srgbClr val="0A7DB6"/>
                      </a:gs>
                      <a:gs pos="0">
                        <a:srgbClr val="0A7DB6">
                          <a:lumMod val="75000"/>
                        </a:srgbClr>
                      </a:gs>
                      <a:gs pos="69000">
                        <a:srgbClr val="48A9C3"/>
                      </a:gs>
                      <a:gs pos="97000">
                        <a:srgbClr val="5DCAB3"/>
                      </a:gs>
                    </a:gsLst>
                    <a:path path="circle">
                      <a:fillToRect t="100000" r="100000"/>
                    </a:path>
                  </a:gradFill>
                  <a:latin typeface="微软雅黑"/>
                  <a:ea typeface="微软雅黑"/>
                  <a:cs typeface="微软雅黑"/>
                </a:rPr>
                <a:t>未来工作展望</a:t>
              </a:r>
              <a:endParaRPr lang="en-US" altLang="zh-CN" sz="12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微软雅黑"/>
                <a:cs typeface="微软雅黑"/>
              </a:endParaRPr>
            </a:p>
            <a:p>
              <a:r>
                <a:rPr kumimoji="1" lang="en-US" altLang="zh-CN" sz="1600" b="1"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a typeface="微软雅黑"/>
                </a:rPr>
                <a:t>EXPECTATION</a:t>
              </a:r>
              <a:endParaRPr kumimoji="1" lang="zh-CN" altLang="en-US" sz="1600" dirty="0">
                <a:gradFill>
                  <a:gsLst>
                    <a:gs pos="32000">
                      <a:srgbClr val="0A7DB6"/>
                    </a:gs>
                    <a:gs pos="0">
                      <a:srgbClr val="0A7DB6">
                        <a:lumMod val="75000"/>
                      </a:srgbClr>
                    </a:gs>
                    <a:gs pos="69000">
                      <a:srgbClr val="48A9C3"/>
                    </a:gs>
                    <a:gs pos="97000">
                      <a:srgbClr val="5DCAB3"/>
                    </a:gs>
                  </a:gsLst>
                  <a:path path="circle">
                    <a:fillToRect t="100000" r="100000"/>
                  </a:path>
                </a:gradFill>
                <a:latin typeface="Calibri"/>
              </a:endParaRPr>
            </a:p>
          </p:txBody>
        </p:sp>
      </p:grpSp>
    </p:spTree>
    <p:extLst>
      <p:ext uri="{BB962C8B-B14F-4D97-AF65-F5344CB8AC3E}">
        <p14:creationId xmlns:p14="http://schemas.microsoft.com/office/powerpoint/2010/main" val="2146220943"/>
      </p:ext>
    </p:extLst>
  </p:cSld>
  <p:clrMapOvr>
    <a:masterClrMapping/>
  </p:clrMapOvr>
  <mc:AlternateContent xmlns:mc="http://schemas.openxmlformats.org/markup-compatibility/2006" xmlns:p14="http://schemas.microsoft.com/office/powerpoint/2010/main">
    <mc:Choice Requires="p14">
      <p:transition spd="slow" advTm="3545">
        <p14:pan dir="u"/>
      </p:transition>
    </mc:Choice>
    <mc:Fallback xmlns="">
      <p:transition spd="slow" advTm="354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程序编写</a:t>
            </a:r>
          </a:p>
        </p:txBody>
      </p:sp>
      <p:sp>
        <p:nvSpPr>
          <p:cNvPr id="4" name="文本框 3"/>
          <p:cNvSpPr txBox="1"/>
          <p:nvPr/>
        </p:nvSpPr>
        <p:spPr>
          <a:xfrm>
            <a:off x="177808" y="1108953"/>
            <a:ext cx="5814430" cy="652486"/>
          </a:xfrm>
          <a:prstGeom prst="rect">
            <a:avLst/>
          </a:prstGeom>
          <a:noFill/>
        </p:spPr>
        <p:txBody>
          <a:bodyPr wrap="square" rtlCol="0">
            <a:spAutoFit/>
          </a:bodyPr>
          <a:lstStyle/>
          <a:p>
            <a:pPr>
              <a:lnSpc>
                <a:spcPct val="130000"/>
              </a:lnSpc>
              <a:spcBef>
                <a:spcPts val="600"/>
              </a:spcBef>
            </a:pPr>
            <a:r>
              <a:rPr lang="zh-CN" altLang="en-US" sz="2800" b="1" kern="0" dirty="0">
                <a:solidFill>
                  <a:schemeClr val="bg1"/>
                </a:solidFill>
                <a:latin typeface="微软雅黑" panose="020B0503020204020204" pitchFamily="34" charset="-122"/>
                <a:ea typeface="微软雅黑" panose="020B0503020204020204" pitchFamily="34" charset="-122"/>
                <a:cs typeface="+mn-ea"/>
                <a:sym typeface="+mn-lt"/>
              </a:rPr>
              <a:t>模块</a:t>
            </a:r>
            <a:r>
              <a:rPr lang="en-US" altLang="zh-CN" sz="2800" b="1" kern="0" dirty="0">
                <a:solidFill>
                  <a:schemeClr val="bg1"/>
                </a:solidFill>
                <a:latin typeface="微软雅黑" panose="020B0503020204020204" pitchFamily="34" charset="-122"/>
                <a:ea typeface="微软雅黑" panose="020B0503020204020204" pitchFamily="34" charset="-122"/>
                <a:cs typeface="+mn-ea"/>
                <a:sym typeface="+mn-lt"/>
              </a:rPr>
              <a:t>3</a:t>
            </a:r>
            <a:r>
              <a:rPr lang="zh-CN" altLang="en-US" sz="2800" b="1" kern="0" dirty="0">
                <a:solidFill>
                  <a:schemeClr val="bg1"/>
                </a:solidFill>
                <a:latin typeface="微软雅黑" panose="020B0503020204020204" pitchFamily="34" charset="-122"/>
                <a:ea typeface="微软雅黑" panose="020B0503020204020204" pitchFamily="34" charset="-122"/>
                <a:cs typeface="+mn-ea"/>
                <a:sym typeface="+mn-lt"/>
              </a:rPr>
              <a:t>：响应样本的统计和存储</a:t>
            </a:r>
          </a:p>
        </p:txBody>
      </p:sp>
      <p:sp>
        <p:nvSpPr>
          <p:cNvPr id="5" name="文本框 4"/>
          <p:cNvSpPr txBox="1"/>
          <p:nvPr/>
        </p:nvSpPr>
        <p:spPr>
          <a:xfrm>
            <a:off x="369651" y="1727394"/>
            <a:ext cx="4464996" cy="572464"/>
          </a:xfrm>
          <a:prstGeom prst="rect">
            <a:avLst/>
          </a:prstGeom>
          <a:noFill/>
        </p:spPr>
        <p:txBody>
          <a:bodyPr wrap="square" rtlCol="0">
            <a:spAutoFit/>
          </a:bodyPr>
          <a:lstStyle/>
          <a:p>
            <a:pPr>
              <a:lnSpc>
                <a:spcPct val="130000"/>
              </a:lnSpc>
              <a:spcBef>
                <a:spcPts val="600"/>
              </a:spcBef>
            </a:pPr>
            <a:r>
              <a:rPr lang="en-US" altLang="zh-CN" sz="2400" kern="0" dirty="0">
                <a:solidFill>
                  <a:schemeClr val="bg1"/>
                </a:solidFill>
                <a:latin typeface="微软雅黑" panose="020B0503020204020204" pitchFamily="34" charset="-122"/>
                <a:ea typeface="微软雅黑" panose="020B0503020204020204" pitchFamily="34" charset="-122"/>
                <a:cs typeface="+mn-ea"/>
                <a:sym typeface="+mn-lt"/>
              </a:rPr>
              <a:t>STEP 1</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：坐标轴网格划分</a:t>
            </a:r>
          </a:p>
        </p:txBody>
      </p:sp>
      <p:sp>
        <p:nvSpPr>
          <p:cNvPr id="6" name="文本框 5"/>
          <p:cNvSpPr txBox="1"/>
          <p:nvPr/>
        </p:nvSpPr>
        <p:spPr>
          <a:xfrm>
            <a:off x="583659" y="2928026"/>
            <a:ext cx="3492230" cy="2973122"/>
          </a:xfrm>
          <a:prstGeom prst="rect">
            <a:avLst/>
          </a:prstGeom>
          <a:noFill/>
        </p:spPr>
        <p:txBody>
          <a:bodyPr wrap="square" rtlCol="0">
            <a:spAutoFit/>
          </a:bodyPr>
          <a:lstStyle/>
          <a:p>
            <a:pPr>
              <a:lnSpc>
                <a:spcPct val="130000"/>
              </a:lnSpc>
              <a:spcBef>
                <a:spcPts val="600"/>
              </a:spcBef>
            </a:pP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在进行实际计算之前，首先随机生成一白噪声激励，并利用</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Runge-</a:t>
            </a:r>
            <a:r>
              <a:rPr lang="en-US" altLang="zh-CN" sz="1600" kern="0" dirty="0" err="1">
                <a:solidFill>
                  <a:schemeClr val="bg1"/>
                </a:solidFill>
                <a:latin typeface="微软雅黑" panose="020B0503020204020204" pitchFamily="34" charset="-122"/>
                <a:ea typeface="微软雅黑" panose="020B0503020204020204" pitchFamily="34" charset="-122"/>
                <a:cs typeface="+mn-ea"/>
                <a:sym typeface="+mn-lt"/>
              </a:rPr>
              <a:t>Kutta</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法得到该激励下滞迟系统的响应结果。持续计算</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80000</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个时间步长，记录响应结果中，位移和速度的最大值，并以该最大值为准，按照</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20</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为一步，划分网格。这样可以保证在随后的模拟中，绝大多数的响应结果能够落在我们划定的网格中。</a:t>
            </a:r>
          </a:p>
        </p:txBody>
      </p:sp>
      <p:sp useBgFill="1">
        <p:nvSpPr>
          <p:cNvPr id="7" name="文本框 6"/>
          <p:cNvSpPr txBox="1"/>
          <p:nvPr/>
        </p:nvSpPr>
        <p:spPr>
          <a:xfrm>
            <a:off x="369651" y="2279338"/>
            <a:ext cx="4464996" cy="4133439"/>
          </a:xfrm>
          <a:prstGeom prst="rect">
            <a:avLst/>
          </a:prstGeom>
        </p:spPr>
        <p:txBody>
          <a:bodyPr wrap="square" rtlCol="0">
            <a:spAutoFit/>
          </a:bodyPr>
          <a:lstStyle/>
          <a:p>
            <a:br>
              <a:rPr lang="en-US" altLang="zh-CN" sz="1600" dirty="0">
                <a:solidFill>
                  <a:schemeClr val="bg1"/>
                </a:solidFill>
              </a:rPr>
            </a:br>
            <a:r>
              <a:rPr lang="en-US" altLang="zh-CN" sz="1600" dirty="0">
                <a:solidFill>
                  <a:schemeClr val="bg1"/>
                </a:solidFill>
              </a:rPr>
              <a:t>for(</a:t>
            </a:r>
            <a:r>
              <a:rPr lang="en-US" altLang="zh-CN" sz="1600" dirty="0" err="1">
                <a:solidFill>
                  <a:schemeClr val="bg1"/>
                </a:solidFill>
              </a:rPr>
              <a:t>i</a:t>
            </a:r>
            <a:r>
              <a:rPr lang="en-US" altLang="zh-CN" sz="1600" dirty="0">
                <a:solidFill>
                  <a:schemeClr val="bg1"/>
                </a:solidFill>
              </a:rPr>
              <a:t>=0;i&lt;=80000;i++)</a:t>
            </a:r>
          </a:p>
          <a:p>
            <a:r>
              <a:rPr lang="en-US" altLang="zh-CN" sz="1600" dirty="0">
                <a:solidFill>
                  <a:schemeClr val="bg1"/>
                </a:solidFill>
              </a:rPr>
              <a:t>         {</a:t>
            </a:r>
          </a:p>
          <a:p>
            <a:r>
              <a:rPr lang="en-US" altLang="zh-CN" sz="1600" dirty="0">
                <a:solidFill>
                  <a:schemeClr val="bg1"/>
                </a:solidFill>
              </a:rPr>
              <a:t>norm=</a:t>
            </a:r>
            <a:r>
              <a:rPr lang="en-US" altLang="zh-CN" sz="1600" dirty="0" err="1">
                <a:solidFill>
                  <a:schemeClr val="bg1"/>
                </a:solidFill>
              </a:rPr>
              <a:t>gaussrand</a:t>
            </a:r>
            <a:r>
              <a:rPr lang="en-US" altLang="zh-CN" sz="1600" dirty="0">
                <a:solidFill>
                  <a:schemeClr val="bg1"/>
                </a:solidFill>
              </a:rPr>
              <a:t>();</a:t>
            </a:r>
          </a:p>
          <a:p>
            <a:r>
              <a:rPr lang="en-US" altLang="zh-CN" sz="1600" dirty="0">
                <a:solidFill>
                  <a:schemeClr val="bg1"/>
                </a:solidFill>
              </a:rPr>
              <a:t>norm=norm*sqrt(d/h);</a:t>
            </a:r>
          </a:p>
          <a:p>
            <a:r>
              <a:rPr lang="en-US" altLang="zh-CN" sz="1600" dirty="0" err="1">
                <a:solidFill>
                  <a:schemeClr val="bg1"/>
                </a:solidFill>
              </a:rPr>
              <a:t>Rungekutta</a:t>
            </a:r>
            <a:r>
              <a:rPr lang="en-US" altLang="zh-CN" sz="1600" dirty="0">
                <a:solidFill>
                  <a:schemeClr val="bg1"/>
                </a:solidFill>
              </a:rPr>
              <a:t>(</a:t>
            </a:r>
            <a:r>
              <a:rPr lang="en-US" altLang="zh-CN" sz="1600" dirty="0" err="1">
                <a:solidFill>
                  <a:schemeClr val="bg1"/>
                </a:solidFill>
              </a:rPr>
              <a:t>dis,vel,orin,norm</a:t>
            </a:r>
            <a:r>
              <a:rPr lang="en-US" altLang="zh-CN" sz="1600" dirty="0">
                <a:solidFill>
                  <a:schemeClr val="bg1"/>
                </a:solidFill>
              </a:rPr>
              <a:t>);</a:t>
            </a:r>
          </a:p>
          <a:p>
            <a:r>
              <a:rPr lang="en-US" altLang="zh-CN" sz="1600" dirty="0" err="1">
                <a:solidFill>
                  <a:schemeClr val="bg1"/>
                </a:solidFill>
              </a:rPr>
              <a:t>reorin</a:t>
            </a:r>
            <a:r>
              <a:rPr lang="en-US" altLang="zh-CN" sz="1600" dirty="0">
                <a:solidFill>
                  <a:schemeClr val="bg1"/>
                </a:solidFill>
              </a:rPr>
              <a:t>(</a:t>
            </a:r>
            <a:r>
              <a:rPr lang="en-US" altLang="zh-CN" sz="1600" dirty="0" err="1">
                <a:solidFill>
                  <a:schemeClr val="bg1"/>
                </a:solidFill>
              </a:rPr>
              <a:t>dis,orin</a:t>
            </a:r>
            <a:r>
              <a:rPr lang="en-US" altLang="zh-CN" sz="1600" dirty="0">
                <a:solidFill>
                  <a:schemeClr val="bg1"/>
                </a:solidFill>
              </a:rPr>
              <a:t>);</a:t>
            </a:r>
          </a:p>
          <a:p>
            <a:r>
              <a:rPr lang="en-US" altLang="zh-CN" sz="1600" dirty="0" err="1">
                <a:solidFill>
                  <a:schemeClr val="bg1"/>
                </a:solidFill>
              </a:rPr>
              <a:t>dism</a:t>
            </a:r>
            <a:r>
              <a:rPr lang="en-US" altLang="zh-CN" sz="1600" dirty="0">
                <a:solidFill>
                  <a:schemeClr val="bg1"/>
                </a:solidFill>
              </a:rPr>
              <a:t>=max(</a:t>
            </a:r>
            <a:r>
              <a:rPr lang="en-US" altLang="zh-CN" sz="1600" dirty="0" err="1">
                <a:solidFill>
                  <a:schemeClr val="bg1"/>
                </a:solidFill>
              </a:rPr>
              <a:t>dism,abs</a:t>
            </a:r>
            <a:r>
              <a:rPr lang="en-US" altLang="zh-CN" sz="1600" dirty="0">
                <a:solidFill>
                  <a:schemeClr val="bg1"/>
                </a:solidFill>
              </a:rPr>
              <a:t>(dis));</a:t>
            </a:r>
          </a:p>
          <a:p>
            <a:r>
              <a:rPr lang="en-US" altLang="zh-CN" sz="1600" dirty="0" err="1">
                <a:solidFill>
                  <a:schemeClr val="bg1"/>
                </a:solidFill>
              </a:rPr>
              <a:t>velm</a:t>
            </a:r>
            <a:r>
              <a:rPr lang="en-US" altLang="zh-CN" sz="1600" dirty="0">
                <a:solidFill>
                  <a:schemeClr val="bg1"/>
                </a:solidFill>
              </a:rPr>
              <a:t>=max(</a:t>
            </a:r>
            <a:r>
              <a:rPr lang="en-US" altLang="zh-CN" sz="1600" dirty="0" err="1">
                <a:solidFill>
                  <a:schemeClr val="bg1"/>
                </a:solidFill>
              </a:rPr>
              <a:t>velm,abs</a:t>
            </a:r>
            <a:r>
              <a:rPr lang="en-US" altLang="zh-CN" sz="1600" dirty="0">
                <a:solidFill>
                  <a:schemeClr val="bg1"/>
                </a:solidFill>
              </a:rPr>
              <a:t>(</a:t>
            </a:r>
            <a:r>
              <a:rPr lang="en-US" altLang="zh-CN" sz="1600" dirty="0" err="1">
                <a:solidFill>
                  <a:schemeClr val="bg1"/>
                </a:solidFill>
              </a:rPr>
              <a:t>vel</a:t>
            </a:r>
            <a:r>
              <a:rPr lang="en-US" altLang="zh-CN" sz="1600" dirty="0">
                <a:solidFill>
                  <a:schemeClr val="bg1"/>
                </a:solidFill>
              </a:rPr>
              <a:t>));</a:t>
            </a:r>
          </a:p>
          <a:p>
            <a:r>
              <a:rPr lang="en-US" altLang="zh-CN" sz="1600" dirty="0">
                <a:solidFill>
                  <a:schemeClr val="bg1"/>
                </a:solidFill>
              </a:rPr>
              <a:t>            }</a:t>
            </a:r>
          </a:p>
          <a:p>
            <a:r>
              <a:rPr lang="en-US" altLang="zh-CN" sz="1600" dirty="0" err="1">
                <a:solidFill>
                  <a:schemeClr val="bg1"/>
                </a:solidFill>
              </a:rPr>
              <a:t>dism</a:t>
            </a:r>
            <a:r>
              <a:rPr lang="en-US" altLang="zh-CN" sz="1600" dirty="0">
                <a:solidFill>
                  <a:schemeClr val="bg1"/>
                </a:solidFill>
              </a:rPr>
              <a:t>=</a:t>
            </a:r>
            <a:r>
              <a:rPr lang="en-US" altLang="zh-CN" sz="1600" dirty="0" err="1">
                <a:solidFill>
                  <a:schemeClr val="bg1"/>
                </a:solidFill>
              </a:rPr>
              <a:t>dism</a:t>
            </a:r>
            <a:r>
              <a:rPr lang="en-US" altLang="zh-CN" sz="1600" dirty="0">
                <a:solidFill>
                  <a:schemeClr val="bg1"/>
                </a:solidFill>
              </a:rPr>
              <a:t>*1.8; </a:t>
            </a:r>
          </a:p>
          <a:p>
            <a:r>
              <a:rPr lang="en-US" altLang="zh-CN" sz="1600" dirty="0" err="1">
                <a:solidFill>
                  <a:schemeClr val="bg1"/>
                </a:solidFill>
              </a:rPr>
              <a:t>velm</a:t>
            </a:r>
            <a:r>
              <a:rPr lang="en-US" altLang="zh-CN" sz="1600" dirty="0">
                <a:solidFill>
                  <a:schemeClr val="bg1"/>
                </a:solidFill>
              </a:rPr>
              <a:t>=</a:t>
            </a:r>
            <a:r>
              <a:rPr lang="en-US" altLang="zh-CN" sz="1600" dirty="0" err="1">
                <a:solidFill>
                  <a:schemeClr val="bg1"/>
                </a:solidFill>
              </a:rPr>
              <a:t>velm</a:t>
            </a:r>
            <a:r>
              <a:rPr lang="en-US" altLang="zh-CN" sz="1600" dirty="0">
                <a:solidFill>
                  <a:schemeClr val="bg1"/>
                </a:solidFill>
              </a:rPr>
              <a:t>*1.8;</a:t>
            </a:r>
          </a:p>
          <a:p>
            <a:br>
              <a:rPr lang="en-US" altLang="zh-CN" sz="1600" dirty="0">
                <a:solidFill>
                  <a:schemeClr val="bg1"/>
                </a:solidFill>
              </a:rPr>
            </a:br>
            <a:r>
              <a:rPr lang="en-US" altLang="zh-CN" sz="1600" dirty="0" err="1">
                <a:solidFill>
                  <a:schemeClr val="bg1"/>
                </a:solidFill>
              </a:rPr>
              <a:t>disstep</a:t>
            </a:r>
            <a:r>
              <a:rPr lang="en-US" altLang="zh-CN" sz="1600" dirty="0">
                <a:solidFill>
                  <a:schemeClr val="bg1"/>
                </a:solidFill>
              </a:rPr>
              <a:t>=</a:t>
            </a:r>
            <a:r>
              <a:rPr lang="en-US" altLang="zh-CN" sz="1600" dirty="0" err="1">
                <a:solidFill>
                  <a:schemeClr val="bg1"/>
                </a:solidFill>
              </a:rPr>
              <a:t>dism</a:t>
            </a:r>
            <a:r>
              <a:rPr lang="en-US" altLang="zh-CN" sz="1600" dirty="0">
                <a:solidFill>
                  <a:schemeClr val="bg1"/>
                </a:solidFill>
              </a:rPr>
              <a:t>/20;</a:t>
            </a:r>
          </a:p>
          <a:p>
            <a:r>
              <a:rPr lang="en-US" altLang="zh-CN" sz="1600" dirty="0" err="1">
                <a:solidFill>
                  <a:schemeClr val="bg1"/>
                </a:solidFill>
              </a:rPr>
              <a:t>velstep</a:t>
            </a:r>
            <a:r>
              <a:rPr lang="en-US" altLang="zh-CN" sz="1600" dirty="0">
                <a:solidFill>
                  <a:schemeClr val="bg1"/>
                </a:solidFill>
              </a:rPr>
              <a:t>=</a:t>
            </a:r>
            <a:r>
              <a:rPr lang="en-US" altLang="zh-CN" sz="1600" dirty="0" err="1">
                <a:solidFill>
                  <a:schemeClr val="bg1"/>
                </a:solidFill>
              </a:rPr>
              <a:t>velm</a:t>
            </a:r>
            <a:r>
              <a:rPr lang="en-US" altLang="zh-CN" sz="1600" dirty="0">
                <a:solidFill>
                  <a:schemeClr val="bg1"/>
                </a:solidFill>
              </a:rPr>
              <a:t>/20;</a:t>
            </a: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5992238" y="1727394"/>
            <a:ext cx="4464996" cy="572464"/>
          </a:xfrm>
          <a:prstGeom prst="rect">
            <a:avLst/>
          </a:prstGeom>
          <a:noFill/>
        </p:spPr>
        <p:txBody>
          <a:bodyPr wrap="square" rtlCol="0">
            <a:spAutoFit/>
          </a:bodyPr>
          <a:lstStyle/>
          <a:p>
            <a:pPr>
              <a:lnSpc>
                <a:spcPct val="130000"/>
              </a:lnSpc>
              <a:spcBef>
                <a:spcPts val="600"/>
              </a:spcBef>
            </a:pPr>
            <a:r>
              <a:rPr lang="en-US" altLang="zh-CN" sz="2400" kern="0" dirty="0">
                <a:solidFill>
                  <a:schemeClr val="bg1"/>
                </a:solidFill>
                <a:latin typeface="微软雅黑" panose="020B0503020204020204" pitchFamily="34" charset="-122"/>
                <a:ea typeface="微软雅黑" panose="020B0503020204020204" pitchFamily="34" charset="-122"/>
                <a:cs typeface="+mn-ea"/>
                <a:sym typeface="+mn-lt"/>
              </a:rPr>
              <a:t>STEP 2</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：响应结果的统计和保存</a:t>
            </a:r>
          </a:p>
        </p:txBody>
      </p:sp>
      <p:sp>
        <p:nvSpPr>
          <p:cNvPr id="9" name="文本框 8"/>
          <p:cNvSpPr txBox="1"/>
          <p:nvPr/>
        </p:nvSpPr>
        <p:spPr>
          <a:xfrm>
            <a:off x="6138153" y="2928026"/>
            <a:ext cx="4114800" cy="2332946"/>
          </a:xfrm>
          <a:prstGeom prst="rect">
            <a:avLst/>
          </a:prstGeom>
          <a:noFill/>
        </p:spPr>
        <p:txBody>
          <a:bodyPr wrap="square" rtlCol="0">
            <a:spAutoFit/>
          </a:bodyPr>
          <a:lstStyle/>
          <a:p>
            <a:pPr>
              <a:lnSpc>
                <a:spcPct val="130000"/>
              </a:lnSpc>
              <a:spcBef>
                <a:spcPts val="600"/>
              </a:spcBef>
            </a:pP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实际计算中，对于每组激励样本，进行</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8000</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步计算，相当于计算出</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8000</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个时间单位内的响应情况。对这些响应信息，每</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4</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个记录一次，由三维数组</a:t>
            </a:r>
            <a:r>
              <a:rPr lang="en-US" altLang="zh-CN" sz="1600" kern="0" dirty="0" err="1">
                <a:solidFill>
                  <a:schemeClr val="bg1"/>
                </a:solidFill>
                <a:latin typeface="微软雅黑" panose="020B0503020204020204" pitchFamily="34" charset="-122"/>
                <a:ea typeface="微软雅黑" panose="020B0503020204020204" pitchFamily="34" charset="-122"/>
                <a:cs typeface="+mn-ea"/>
                <a:sym typeface="+mn-lt"/>
              </a:rPr>
              <a:t>outpu</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41</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41</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2000</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）保存。最终，对于每个激励样本，我们都能得到一个</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41</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41</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的区域内，</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2000</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时间单位内的响应数据。</a:t>
            </a:r>
          </a:p>
        </p:txBody>
      </p:sp>
      <p:sp useBgFill="1">
        <p:nvSpPr>
          <p:cNvPr id="10" name="文本框 9"/>
          <p:cNvSpPr txBox="1"/>
          <p:nvPr/>
        </p:nvSpPr>
        <p:spPr>
          <a:xfrm>
            <a:off x="5924144" y="2552853"/>
            <a:ext cx="4747098" cy="3046988"/>
          </a:xfrm>
          <a:prstGeom prst="rect">
            <a:avLst/>
          </a:prstGeom>
        </p:spPr>
        <p:txBody>
          <a:bodyPr wrap="square" rtlCol="0">
            <a:spAutoFit/>
          </a:bodyPr>
          <a:lstStyle/>
          <a:p>
            <a:r>
              <a:rPr lang="en-US" altLang="zh-CN" sz="1600" dirty="0">
                <a:solidFill>
                  <a:schemeClr val="bg1"/>
                </a:solidFill>
              </a:rPr>
              <a:t>for(</a:t>
            </a:r>
            <a:r>
              <a:rPr lang="en-US" altLang="zh-CN" sz="1600" dirty="0" err="1">
                <a:solidFill>
                  <a:schemeClr val="bg1"/>
                </a:solidFill>
              </a:rPr>
              <a:t>i</a:t>
            </a:r>
            <a:r>
              <a:rPr lang="en-US" altLang="zh-CN" sz="1600" dirty="0">
                <a:solidFill>
                  <a:schemeClr val="bg1"/>
                </a:solidFill>
              </a:rPr>
              <a:t>=1;i&lt;=8000;i++)</a:t>
            </a:r>
          </a:p>
          <a:p>
            <a:r>
              <a:rPr lang="en-US" altLang="zh-CN" sz="1600" dirty="0">
                <a:solidFill>
                  <a:schemeClr val="bg1"/>
                </a:solidFill>
              </a:rPr>
              <a:t>{</a:t>
            </a:r>
          </a:p>
          <a:p>
            <a:endParaRPr lang="en-US" altLang="zh-CN" sz="1600" dirty="0">
              <a:solidFill>
                <a:schemeClr val="bg1"/>
              </a:solidFill>
            </a:endParaRPr>
          </a:p>
          <a:p>
            <a:r>
              <a:rPr lang="en-US" altLang="zh-CN" sz="1600" dirty="0">
                <a:solidFill>
                  <a:schemeClr val="bg1"/>
                </a:solidFill>
              </a:rPr>
              <a:t>if (i%4==0)</a:t>
            </a:r>
          </a:p>
          <a:p>
            <a:r>
              <a:rPr lang="en-US" altLang="zh-CN" sz="1600" dirty="0">
                <a:solidFill>
                  <a:schemeClr val="bg1"/>
                </a:solidFill>
              </a:rPr>
              <a:t>{</a:t>
            </a:r>
          </a:p>
          <a:p>
            <a:r>
              <a:rPr lang="en-US" altLang="zh-CN" sz="1600" dirty="0">
                <a:solidFill>
                  <a:schemeClr val="bg1"/>
                </a:solidFill>
              </a:rPr>
              <a:t>j=(</a:t>
            </a:r>
            <a:r>
              <a:rPr lang="en-US" altLang="zh-CN" sz="1600" dirty="0" err="1">
                <a:solidFill>
                  <a:schemeClr val="bg1"/>
                </a:solidFill>
              </a:rPr>
              <a:t>int</a:t>
            </a:r>
            <a:r>
              <a:rPr lang="en-US" altLang="zh-CN" sz="1600" dirty="0">
                <a:solidFill>
                  <a:schemeClr val="bg1"/>
                </a:solidFill>
              </a:rPr>
              <a:t>)((</a:t>
            </a:r>
            <a:r>
              <a:rPr lang="en-US" altLang="zh-CN" sz="1600" dirty="0" err="1">
                <a:solidFill>
                  <a:schemeClr val="bg1"/>
                </a:solidFill>
              </a:rPr>
              <a:t>dis+dism</a:t>
            </a:r>
            <a:r>
              <a:rPr lang="en-US" altLang="zh-CN" sz="1600" dirty="0">
                <a:solidFill>
                  <a:schemeClr val="bg1"/>
                </a:solidFill>
              </a:rPr>
              <a:t>)/</a:t>
            </a:r>
            <a:r>
              <a:rPr lang="en-US" altLang="zh-CN" sz="1600" dirty="0" err="1">
                <a:solidFill>
                  <a:schemeClr val="bg1"/>
                </a:solidFill>
              </a:rPr>
              <a:t>disstep</a:t>
            </a:r>
            <a:r>
              <a:rPr lang="en-US" altLang="zh-CN" sz="1600" dirty="0">
                <a:solidFill>
                  <a:schemeClr val="bg1"/>
                </a:solidFill>
              </a:rPr>
              <a:t>);</a:t>
            </a:r>
          </a:p>
          <a:p>
            <a:r>
              <a:rPr lang="en-US" altLang="zh-CN" sz="1600" dirty="0">
                <a:solidFill>
                  <a:schemeClr val="bg1"/>
                </a:solidFill>
              </a:rPr>
              <a:t>k=(</a:t>
            </a:r>
            <a:r>
              <a:rPr lang="en-US" altLang="zh-CN" sz="1600" dirty="0" err="1">
                <a:solidFill>
                  <a:schemeClr val="bg1"/>
                </a:solidFill>
              </a:rPr>
              <a:t>int</a:t>
            </a:r>
            <a:r>
              <a:rPr lang="en-US" altLang="zh-CN" sz="1600" dirty="0">
                <a:solidFill>
                  <a:schemeClr val="bg1"/>
                </a:solidFill>
              </a:rPr>
              <a:t>)((</a:t>
            </a:r>
            <a:r>
              <a:rPr lang="en-US" altLang="zh-CN" sz="1600" dirty="0" err="1">
                <a:solidFill>
                  <a:schemeClr val="bg1"/>
                </a:solidFill>
              </a:rPr>
              <a:t>vel+velm</a:t>
            </a:r>
            <a:r>
              <a:rPr lang="en-US" altLang="zh-CN" sz="1600" dirty="0">
                <a:solidFill>
                  <a:schemeClr val="bg1"/>
                </a:solidFill>
              </a:rPr>
              <a:t>)/</a:t>
            </a:r>
            <a:r>
              <a:rPr lang="en-US" altLang="zh-CN" sz="1600" dirty="0" err="1">
                <a:solidFill>
                  <a:schemeClr val="bg1"/>
                </a:solidFill>
              </a:rPr>
              <a:t>velstep</a:t>
            </a:r>
            <a:r>
              <a:rPr lang="en-US" altLang="zh-CN" sz="1600" dirty="0">
                <a:solidFill>
                  <a:schemeClr val="bg1"/>
                </a:solidFill>
              </a:rPr>
              <a:t>);</a:t>
            </a:r>
          </a:p>
          <a:p>
            <a:r>
              <a:rPr lang="en-US" altLang="zh-CN" sz="1600" dirty="0">
                <a:solidFill>
                  <a:schemeClr val="bg1"/>
                </a:solidFill>
              </a:rPr>
              <a:t>if(((j&lt;42)&amp;&amp;(j&gt;0))&amp;&amp;((k&lt;42)&amp;&amp;(k&gt;0)))</a:t>
            </a:r>
          </a:p>
          <a:p>
            <a:r>
              <a:rPr lang="en-US" altLang="zh-CN" sz="1600" dirty="0" err="1">
                <a:solidFill>
                  <a:schemeClr val="bg1"/>
                </a:solidFill>
              </a:rPr>
              <a:t>cout</a:t>
            </a:r>
            <a:r>
              <a:rPr lang="en-US" altLang="zh-CN" sz="1600" dirty="0">
                <a:solidFill>
                  <a:schemeClr val="bg1"/>
                </a:solidFill>
              </a:rPr>
              <a:t>[j][k][</a:t>
            </a:r>
            <a:r>
              <a:rPr lang="en-US" altLang="zh-CN" sz="1600" dirty="0" err="1">
                <a:solidFill>
                  <a:schemeClr val="bg1"/>
                </a:solidFill>
              </a:rPr>
              <a:t>i</a:t>
            </a:r>
            <a:r>
              <a:rPr lang="en-US" altLang="zh-CN" sz="1600" dirty="0">
                <a:solidFill>
                  <a:schemeClr val="bg1"/>
                </a:solidFill>
              </a:rPr>
              <a:t>/4]+=1;         </a:t>
            </a:r>
          </a:p>
          <a:p>
            <a:r>
              <a:rPr lang="en-US" altLang="zh-CN" sz="1600" dirty="0">
                <a:solidFill>
                  <a:schemeClr val="bg1"/>
                </a:solidFill>
              </a:rPr>
              <a:t>}</a:t>
            </a:r>
          </a:p>
          <a:p>
            <a:endParaRPr lang="en-US" altLang="zh-CN" sz="1600" dirty="0">
              <a:solidFill>
                <a:schemeClr val="bg1"/>
              </a:solidFill>
            </a:endParaRPr>
          </a:p>
          <a:p>
            <a:r>
              <a:rPr lang="en-US" altLang="zh-CN" sz="1600" dirty="0">
                <a:solidFill>
                  <a:schemeClr val="bg1"/>
                </a:solidFill>
              </a:rPr>
              <a:t>}</a:t>
            </a:r>
          </a:p>
        </p:txBody>
      </p:sp>
    </p:spTree>
    <p:custDataLst>
      <p:tags r:id="rId1"/>
    </p:custDataLst>
    <p:extLst>
      <p:ext uri="{BB962C8B-B14F-4D97-AF65-F5344CB8AC3E}">
        <p14:creationId xmlns:p14="http://schemas.microsoft.com/office/powerpoint/2010/main" val="2855753418"/>
      </p:ext>
    </p:extLst>
  </p:cSld>
  <p:clrMapOvr>
    <a:masterClrMapping/>
  </p:clrMapOvr>
  <p:transition advTm="5193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程序编写</a:t>
            </a:r>
          </a:p>
        </p:txBody>
      </p:sp>
      <p:sp>
        <p:nvSpPr>
          <p:cNvPr id="3" name="文本框 2"/>
          <p:cNvSpPr txBox="1"/>
          <p:nvPr/>
        </p:nvSpPr>
        <p:spPr>
          <a:xfrm>
            <a:off x="177807" y="1108953"/>
            <a:ext cx="6758013" cy="652486"/>
          </a:xfrm>
          <a:prstGeom prst="rect">
            <a:avLst/>
          </a:prstGeom>
          <a:noFill/>
        </p:spPr>
        <p:txBody>
          <a:bodyPr wrap="square" rtlCol="0">
            <a:spAutoFit/>
          </a:bodyPr>
          <a:lstStyle/>
          <a:p>
            <a:pPr>
              <a:lnSpc>
                <a:spcPct val="130000"/>
              </a:lnSpc>
              <a:spcBef>
                <a:spcPts val="600"/>
              </a:spcBef>
            </a:pPr>
            <a:r>
              <a:rPr lang="zh-CN" altLang="en-US" sz="2800" b="1" kern="0" dirty="0">
                <a:solidFill>
                  <a:schemeClr val="bg1"/>
                </a:solidFill>
                <a:latin typeface="微软雅黑" panose="020B0503020204020204" pitchFamily="34" charset="-122"/>
                <a:ea typeface="微软雅黑" panose="020B0503020204020204" pitchFamily="34" charset="-122"/>
                <a:cs typeface="+mn-ea"/>
                <a:sym typeface="+mn-lt"/>
              </a:rPr>
              <a:t>模块</a:t>
            </a:r>
            <a:r>
              <a:rPr lang="en-US" altLang="zh-CN" sz="2800" b="1" kern="0" dirty="0">
                <a:solidFill>
                  <a:schemeClr val="bg1"/>
                </a:solidFill>
                <a:latin typeface="微软雅黑" panose="020B0503020204020204" pitchFamily="34" charset="-122"/>
                <a:ea typeface="微软雅黑" panose="020B0503020204020204" pitchFamily="34" charset="-122"/>
                <a:cs typeface="+mn-ea"/>
                <a:sym typeface="+mn-lt"/>
              </a:rPr>
              <a:t>4</a:t>
            </a:r>
            <a:r>
              <a:rPr lang="zh-CN" altLang="en-US" sz="2800" b="1" kern="0" dirty="0">
                <a:solidFill>
                  <a:schemeClr val="bg1"/>
                </a:solidFill>
                <a:latin typeface="微软雅黑" panose="020B0503020204020204" pitchFamily="34" charset="-122"/>
                <a:ea typeface="微软雅黑" panose="020B0503020204020204" pitchFamily="34" charset="-122"/>
                <a:cs typeface="+mn-ea"/>
                <a:sym typeface="+mn-lt"/>
              </a:rPr>
              <a:t>：利用</a:t>
            </a:r>
            <a:r>
              <a:rPr lang="en-US" altLang="zh-CN" sz="2800" b="1" kern="0" dirty="0" err="1">
                <a:solidFill>
                  <a:schemeClr val="bg1"/>
                </a:solidFill>
                <a:latin typeface="微软雅黑" panose="020B0503020204020204" pitchFamily="34" charset="-122"/>
                <a:ea typeface="微软雅黑" panose="020B0503020204020204" pitchFamily="34" charset="-122"/>
                <a:cs typeface="+mn-ea"/>
                <a:sym typeface="+mn-lt"/>
              </a:rPr>
              <a:t>Matlab</a:t>
            </a:r>
            <a:r>
              <a:rPr lang="zh-CN" altLang="en-US" sz="2800" b="1" kern="0" dirty="0">
                <a:solidFill>
                  <a:schemeClr val="bg1"/>
                </a:solidFill>
                <a:latin typeface="微软雅黑" panose="020B0503020204020204" pitchFamily="34" charset="-122"/>
                <a:ea typeface="微软雅黑" panose="020B0503020204020204" pitchFamily="34" charset="-122"/>
                <a:cs typeface="+mn-ea"/>
                <a:sym typeface="+mn-lt"/>
              </a:rPr>
              <a:t>处理数据，获得图像</a:t>
            </a:r>
          </a:p>
        </p:txBody>
      </p:sp>
      <p:sp>
        <p:nvSpPr>
          <p:cNvPr id="4" name="文本框 3"/>
          <p:cNvSpPr txBox="1"/>
          <p:nvPr/>
        </p:nvSpPr>
        <p:spPr>
          <a:xfrm>
            <a:off x="661481" y="2062264"/>
            <a:ext cx="5243208" cy="3340594"/>
          </a:xfrm>
          <a:prstGeom prst="rect">
            <a:avLst/>
          </a:prstGeom>
          <a:noFill/>
        </p:spPr>
        <p:txBody>
          <a:bodyPr wrap="square" rtlCol="0">
            <a:spAutoFit/>
          </a:bodyPr>
          <a:lstStyle/>
          <a:p>
            <a:pPr>
              <a:lnSpc>
                <a:spcPct val="150000"/>
              </a:lnSpc>
            </a:pPr>
            <a:r>
              <a:rPr lang="zh-CN" altLang="en-US" sz="1600" b="1" dirty="0">
                <a:solidFill>
                  <a:schemeClr val="bg1"/>
                </a:solidFill>
                <a:latin typeface="Times New Roman" panose="02020603050405020304" pitchFamily="18" charset="0"/>
                <a:cs typeface="Times New Roman" panose="02020603050405020304" pitchFamily="18" charset="0"/>
              </a:rPr>
              <a:t>使用</a:t>
            </a:r>
            <a:r>
              <a:rPr lang="en-US" altLang="zh-CN" sz="1600" b="1" dirty="0">
                <a:solidFill>
                  <a:schemeClr val="bg1"/>
                </a:solidFill>
                <a:latin typeface="Times New Roman" panose="02020603050405020304" pitchFamily="18" charset="0"/>
                <a:cs typeface="Times New Roman" panose="02020603050405020304" pitchFamily="18" charset="0"/>
              </a:rPr>
              <a:t>Load</a:t>
            </a:r>
            <a:r>
              <a:rPr lang="zh-CN" altLang="en-US" sz="1600" b="1" dirty="0">
                <a:solidFill>
                  <a:schemeClr val="bg1"/>
                </a:solidFill>
                <a:latin typeface="Times New Roman" panose="02020603050405020304" pitchFamily="18" charset="0"/>
                <a:cs typeface="Times New Roman" panose="02020603050405020304" pitchFamily="18" charset="0"/>
              </a:rPr>
              <a:t>函数导入数据</a:t>
            </a:r>
            <a:endParaRPr lang="en-US" altLang="zh-CN" sz="1600" b="1"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altLang="zh-CN" sz="1600" dirty="0">
                <a:solidFill>
                  <a:schemeClr val="bg1"/>
                </a:solidFill>
                <a:latin typeface="Times New Roman" panose="02020603050405020304" pitchFamily="18" charset="0"/>
                <a:cs typeface="Times New Roman" panose="02020603050405020304" pitchFamily="18" charset="0"/>
              </a:rPr>
              <a:t>for </a:t>
            </a:r>
            <a:r>
              <a:rPr lang="en-US" altLang="zh-CN" sz="1600" dirty="0" err="1">
                <a:solidFill>
                  <a:schemeClr val="bg1"/>
                </a:solidFill>
                <a:latin typeface="Times New Roman" panose="02020603050405020304" pitchFamily="18" charset="0"/>
                <a:cs typeface="Times New Roman" panose="02020603050405020304" pitchFamily="18" charset="0"/>
              </a:rPr>
              <a:t>i</a:t>
            </a:r>
            <a:r>
              <a:rPr lang="en-US" altLang="zh-CN" sz="1600" dirty="0">
                <a:solidFill>
                  <a:schemeClr val="bg1"/>
                </a:solidFill>
                <a:latin typeface="Times New Roman" panose="02020603050405020304" pitchFamily="18" charset="0"/>
                <a:cs typeface="Times New Roman" panose="02020603050405020304" pitchFamily="18" charset="0"/>
              </a:rPr>
              <a:t>=1:5</a:t>
            </a:r>
          </a:p>
          <a:p>
            <a:pPr>
              <a:lnSpc>
                <a:spcPct val="150000"/>
              </a:lnSpc>
            </a:pP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file_name</a:t>
            </a:r>
            <a:r>
              <a:rPr lang="en-US" altLang="zh-CN" sz="1600" dirty="0">
                <a:solidFill>
                  <a:schemeClr val="bg1"/>
                </a:solidFill>
                <a:latin typeface="Times New Roman" panose="02020603050405020304" pitchFamily="18" charset="0"/>
                <a:cs typeface="Times New Roman" panose="02020603050405020304" pitchFamily="18" charset="0"/>
              </a:rPr>
              <a:t>=[‘output' num2str(</a:t>
            </a:r>
            <a:r>
              <a:rPr lang="en-US" altLang="zh-CN" sz="1600" dirty="0" err="1">
                <a:solidFill>
                  <a:schemeClr val="bg1"/>
                </a:solidFill>
                <a:latin typeface="Times New Roman" panose="02020603050405020304" pitchFamily="18" charset="0"/>
                <a:cs typeface="Times New Roman" panose="02020603050405020304" pitchFamily="18" charset="0"/>
              </a:rPr>
              <a:t>i</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dat</a:t>
            </a:r>
            <a:r>
              <a:rPr lang="en-US" altLang="zh-CN" sz="1600" dirty="0">
                <a:solidFill>
                  <a:schemeClr val="bg1"/>
                </a:solidFill>
                <a:latin typeface="Times New Roman" panose="02020603050405020304" pitchFamily="18" charset="0"/>
                <a:cs typeface="Times New Roman" panose="02020603050405020304" pitchFamily="18" charset="0"/>
              </a:rPr>
              <a:t>'];</a:t>
            </a:r>
          </a:p>
          <a:p>
            <a:pPr>
              <a:lnSpc>
                <a:spcPct val="150000"/>
              </a:lnSpc>
            </a:pPr>
            <a:r>
              <a:rPr lang="en-US" altLang="zh-CN" sz="1600" dirty="0">
                <a:solidFill>
                  <a:schemeClr val="bg1"/>
                </a:solidFill>
                <a:latin typeface="Times New Roman" panose="02020603050405020304" pitchFamily="18" charset="0"/>
                <a:cs typeface="Times New Roman" panose="02020603050405020304" pitchFamily="18" charset="0"/>
              </a:rPr>
              <a:t>    z=load(</a:t>
            </a:r>
            <a:r>
              <a:rPr lang="en-US" altLang="zh-CN" sz="1600" dirty="0" err="1">
                <a:solidFill>
                  <a:schemeClr val="bg1"/>
                </a:solidFill>
                <a:latin typeface="Times New Roman" panose="02020603050405020304" pitchFamily="18" charset="0"/>
                <a:cs typeface="Times New Roman" panose="02020603050405020304" pitchFamily="18" charset="0"/>
              </a:rPr>
              <a:t>file_name</a:t>
            </a:r>
            <a:r>
              <a:rPr lang="en-US" altLang="zh-CN" sz="1600" dirty="0">
                <a:solidFill>
                  <a:schemeClr val="bg1"/>
                </a:solidFill>
                <a:latin typeface="Times New Roman" panose="02020603050405020304" pitchFamily="18" charset="0"/>
                <a:cs typeface="Times New Roman" panose="02020603050405020304" pitchFamily="18" charset="0"/>
              </a:rPr>
              <a:t>);</a:t>
            </a:r>
          </a:p>
          <a:p>
            <a:pPr>
              <a:lnSpc>
                <a:spcPct val="150000"/>
              </a:lnSpc>
            </a:pP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dirty="0" err="1">
                <a:solidFill>
                  <a:schemeClr val="bg1"/>
                </a:solidFill>
                <a:latin typeface="Times New Roman" panose="02020603050405020304" pitchFamily="18" charset="0"/>
                <a:cs typeface="Times New Roman" panose="02020603050405020304" pitchFamily="18" charset="0"/>
              </a:rPr>
              <a:t>cout</a:t>
            </a:r>
            <a:r>
              <a:rPr lang="en-US" altLang="zh-CN" sz="1600" dirty="0">
                <a:solidFill>
                  <a:schemeClr val="bg1"/>
                </a:solidFill>
                <a:latin typeface="Times New Roman" panose="02020603050405020304" pitchFamily="18" charset="0"/>
                <a:cs typeface="Times New Roman" panose="02020603050405020304" pitchFamily="18" charset="0"/>
              </a:rPr>
              <a:t>(:,:,:,</a:t>
            </a:r>
            <a:r>
              <a:rPr lang="en-US" altLang="zh-CN" sz="1600" dirty="0" err="1">
                <a:solidFill>
                  <a:schemeClr val="bg1"/>
                </a:solidFill>
                <a:latin typeface="Times New Roman" panose="02020603050405020304" pitchFamily="18" charset="0"/>
                <a:cs typeface="Times New Roman" panose="02020603050405020304" pitchFamily="18" charset="0"/>
              </a:rPr>
              <a:t>i</a:t>
            </a:r>
            <a:r>
              <a:rPr lang="en-US" altLang="zh-CN" sz="1600" dirty="0">
                <a:solidFill>
                  <a:schemeClr val="bg1"/>
                </a:solidFill>
                <a:latin typeface="Times New Roman" panose="02020603050405020304" pitchFamily="18" charset="0"/>
                <a:cs typeface="Times New Roman" panose="02020603050405020304" pitchFamily="18" charset="0"/>
              </a:rPr>
              <a:t>)=reshape(z',[41 41 2000]);</a:t>
            </a:r>
          </a:p>
          <a:p>
            <a:pPr>
              <a:lnSpc>
                <a:spcPct val="150000"/>
              </a:lnSpc>
            </a:pPr>
            <a:r>
              <a:rPr lang="en-US" altLang="zh-CN" sz="1600" dirty="0">
                <a:solidFill>
                  <a:schemeClr val="bg1"/>
                </a:solidFill>
                <a:latin typeface="Times New Roman" panose="02020603050405020304" pitchFamily="18" charset="0"/>
                <a:cs typeface="Times New Roman" panose="02020603050405020304" pitchFamily="18" charset="0"/>
              </a:rPr>
              <a:t>    a(</a:t>
            </a:r>
            <a:r>
              <a:rPr lang="en-US" altLang="zh-CN" sz="1600" dirty="0" err="1">
                <a:solidFill>
                  <a:schemeClr val="bg1"/>
                </a:solidFill>
                <a:latin typeface="Times New Roman" panose="02020603050405020304" pitchFamily="18" charset="0"/>
                <a:cs typeface="Times New Roman" panose="02020603050405020304" pitchFamily="18" charset="0"/>
              </a:rPr>
              <a:t>i</a:t>
            </a:r>
            <a:r>
              <a:rPr lang="en-US" altLang="zh-CN" sz="1600" dirty="0">
                <a:solidFill>
                  <a:schemeClr val="bg1"/>
                </a:solidFill>
                <a:latin typeface="Times New Roman" panose="02020603050405020304" pitchFamily="18" charset="0"/>
                <a:cs typeface="Times New Roman" panose="02020603050405020304" pitchFamily="18" charset="0"/>
              </a:rPr>
              <a:t>)=b(i,1)*b(i,2)/400;</a:t>
            </a:r>
          </a:p>
          <a:p>
            <a:pPr>
              <a:lnSpc>
                <a:spcPct val="150000"/>
              </a:lnSpc>
            </a:pPr>
            <a:r>
              <a:rPr lang="en-US" altLang="zh-CN" sz="1600" dirty="0">
                <a:solidFill>
                  <a:schemeClr val="bg1"/>
                </a:solidFill>
                <a:latin typeface="Times New Roman" panose="02020603050405020304" pitchFamily="18" charset="0"/>
                <a:cs typeface="Times New Roman" panose="02020603050405020304" pitchFamily="18" charset="0"/>
              </a:rPr>
              <a:t>    clear z</a:t>
            </a:r>
          </a:p>
          <a:p>
            <a:pPr>
              <a:lnSpc>
                <a:spcPct val="150000"/>
              </a:lnSpc>
            </a:pPr>
            <a:r>
              <a:rPr lang="en-US" altLang="zh-CN" sz="1600" dirty="0">
                <a:solidFill>
                  <a:schemeClr val="bg1"/>
                </a:solidFill>
                <a:latin typeface="Times New Roman" panose="02020603050405020304" pitchFamily="18" charset="0"/>
                <a:cs typeface="Times New Roman" panose="02020603050405020304" pitchFamily="18" charset="0"/>
              </a:rPr>
              <a:t>end</a:t>
            </a: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2"/>
          <a:stretch>
            <a:fillRect/>
          </a:stretch>
        </p:blipFill>
        <p:spPr>
          <a:xfrm>
            <a:off x="5353876" y="2277268"/>
            <a:ext cx="6646605" cy="1613388"/>
          </a:xfrm>
          <a:prstGeom prst="rect">
            <a:avLst/>
          </a:prstGeom>
        </p:spPr>
      </p:pic>
    </p:spTree>
    <p:extLst>
      <p:ext uri="{BB962C8B-B14F-4D97-AF65-F5344CB8AC3E}">
        <p14:creationId xmlns:p14="http://schemas.microsoft.com/office/powerpoint/2010/main" val="3051011832"/>
      </p:ext>
    </p:extLst>
  </p:cSld>
  <p:clrMapOvr>
    <a:masterClrMapping/>
  </p:clrMapOvr>
  <mc:AlternateContent xmlns:mc="http://schemas.openxmlformats.org/markup-compatibility/2006" xmlns:p14="http://schemas.microsoft.com/office/powerpoint/2010/main">
    <mc:Choice Requires="p14">
      <p:transition spd="med" p14:dur="700" advTm="17386">
        <p:fade/>
      </p:transition>
    </mc:Choice>
    <mc:Fallback xmlns="">
      <p:transition spd="med" advTm="17386">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程序编写</a:t>
            </a:r>
          </a:p>
        </p:txBody>
      </p:sp>
      <p:sp>
        <p:nvSpPr>
          <p:cNvPr id="3" name="文本框 2"/>
          <p:cNvSpPr txBox="1"/>
          <p:nvPr/>
        </p:nvSpPr>
        <p:spPr>
          <a:xfrm>
            <a:off x="554476" y="1322961"/>
            <a:ext cx="4387174" cy="572464"/>
          </a:xfrm>
          <a:prstGeom prst="rect">
            <a:avLst/>
          </a:prstGeom>
          <a:noFill/>
        </p:spPr>
        <p:txBody>
          <a:bodyPr wrap="square" rtlCol="0">
            <a:spAutoFit/>
          </a:bodyPr>
          <a:lstStyle/>
          <a:p>
            <a:pPr>
              <a:lnSpc>
                <a:spcPct val="130000"/>
              </a:lnSpc>
              <a:spcBef>
                <a:spcPts val="600"/>
              </a:spcBef>
            </a:pPr>
            <a:r>
              <a:rPr lang="zh-CN" altLang="en-US" sz="2400" b="1" kern="0" dirty="0">
                <a:solidFill>
                  <a:schemeClr val="bg1"/>
                </a:solidFill>
                <a:latin typeface="微软雅黑" panose="020B0503020204020204" pitchFamily="34" charset="-122"/>
                <a:ea typeface="微软雅黑" panose="020B0503020204020204" pitchFamily="34" charset="-122"/>
                <a:cs typeface="+mn-ea"/>
                <a:sym typeface="+mn-lt"/>
              </a:rPr>
              <a:t>程序正确性的验证</a:t>
            </a:r>
          </a:p>
        </p:txBody>
      </p:sp>
      <p:sp>
        <p:nvSpPr>
          <p:cNvPr id="4" name="文本框 3"/>
          <p:cNvSpPr txBox="1"/>
          <p:nvPr/>
        </p:nvSpPr>
        <p:spPr>
          <a:xfrm>
            <a:off x="554476" y="2162768"/>
            <a:ext cx="4484452" cy="2946640"/>
          </a:xfrm>
          <a:prstGeom prst="rect">
            <a:avLst/>
          </a:prstGeom>
          <a:noFill/>
        </p:spPr>
        <p:txBody>
          <a:bodyPr wrap="square" rtlCol="0">
            <a:spAutoFit/>
          </a:bodyPr>
          <a:lstStyle/>
          <a:p>
            <a:pPr>
              <a:lnSpc>
                <a:spcPct val="130000"/>
              </a:lnSpc>
              <a:spcBef>
                <a:spcPts val="600"/>
              </a:spcBef>
            </a:pPr>
            <a:r>
              <a:rPr lang="zh-CN" altLang="zh-CN" sz="1600" dirty="0">
                <a:solidFill>
                  <a:schemeClr val="bg1"/>
                </a:solidFill>
              </a:rPr>
              <a:t>考虑到解决本问题时，除</a:t>
            </a:r>
            <a:r>
              <a:rPr lang="en-US" altLang="zh-CN" sz="1600" dirty="0">
                <a:solidFill>
                  <a:schemeClr val="bg1"/>
                </a:solidFill>
              </a:rPr>
              <a:t>Runge-</a:t>
            </a:r>
            <a:r>
              <a:rPr lang="en-US" altLang="zh-CN" sz="1600" dirty="0" err="1">
                <a:solidFill>
                  <a:schemeClr val="bg1"/>
                </a:solidFill>
              </a:rPr>
              <a:t>Kutta</a:t>
            </a:r>
            <a:r>
              <a:rPr lang="zh-CN" altLang="zh-CN" sz="1600" dirty="0">
                <a:solidFill>
                  <a:schemeClr val="bg1"/>
                </a:solidFill>
              </a:rPr>
              <a:t>法外，绝大多数程序代码的编写只是对理论知识的一种“翻译”，因而只有发生语法或精度方面的问题的可能，而</a:t>
            </a:r>
            <a:r>
              <a:rPr lang="en-US" altLang="zh-CN" sz="1600" dirty="0">
                <a:solidFill>
                  <a:schemeClr val="bg1"/>
                </a:solidFill>
              </a:rPr>
              <a:t>Runge-</a:t>
            </a:r>
            <a:r>
              <a:rPr lang="en-US" altLang="zh-CN" sz="1600" dirty="0" err="1">
                <a:solidFill>
                  <a:schemeClr val="bg1"/>
                </a:solidFill>
              </a:rPr>
              <a:t>Kutta</a:t>
            </a:r>
            <a:r>
              <a:rPr lang="zh-CN" altLang="zh-CN" sz="1600" dirty="0">
                <a:solidFill>
                  <a:schemeClr val="bg1"/>
                </a:solidFill>
              </a:rPr>
              <a:t>法作为一种数值解法，对本问题的运算结果的精确度如何，必须经过实际检验才能确认。因而，在确认程序语法正确、变量精度合规的情况下，我们只需对</a:t>
            </a:r>
            <a:r>
              <a:rPr lang="en-US" altLang="zh-CN" sz="1600" dirty="0">
                <a:solidFill>
                  <a:schemeClr val="bg1"/>
                </a:solidFill>
              </a:rPr>
              <a:t>Runge-</a:t>
            </a:r>
            <a:r>
              <a:rPr lang="en-US" altLang="zh-CN" sz="1600" dirty="0" err="1">
                <a:solidFill>
                  <a:schemeClr val="bg1"/>
                </a:solidFill>
              </a:rPr>
              <a:t>Kutta</a:t>
            </a:r>
            <a:r>
              <a:rPr lang="zh-CN" altLang="zh-CN" sz="1600" dirty="0">
                <a:solidFill>
                  <a:schemeClr val="bg1"/>
                </a:solidFill>
              </a:rPr>
              <a:t>法的算法正确性做验证。</a:t>
            </a: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7" name="Rectangle 2"/>
          <p:cNvSpPr>
            <a:spLocks noChangeArrowheads="1"/>
          </p:cNvSpPr>
          <p:nvPr/>
        </p:nvSpPr>
        <p:spPr bwMode="auto">
          <a:xfrm>
            <a:off x="5914418" y="2245770"/>
            <a:ext cx="408561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zh-CN" altLang="zh-CN" sz="1600" dirty="0">
                <a:solidFill>
                  <a:schemeClr val="bg1"/>
                </a:solidFill>
                <a:latin typeface="Arial" panose="020B0604020202020204" pitchFamily="34" charset="0"/>
                <a:cs typeface="宋体" panose="02010600030101010101" pitchFamily="2" charset="-122"/>
              </a:rPr>
              <a:t>验证的方法是，</a:t>
            </a:r>
            <a:r>
              <a:rPr lang="zh-CN" altLang="en-US" sz="1600" dirty="0">
                <a:solidFill>
                  <a:schemeClr val="bg1"/>
                </a:solidFill>
                <a:latin typeface="Arial" panose="020B0604020202020204" pitchFamily="34" charset="0"/>
                <a:cs typeface="宋体" panose="02010600030101010101" pitchFamily="2" charset="-122"/>
              </a:rPr>
              <a:t>使用本</a:t>
            </a:r>
            <a:r>
              <a:rPr lang="zh-CN" altLang="zh-CN" sz="1600" dirty="0">
                <a:solidFill>
                  <a:schemeClr val="bg1"/>
                </a:solidFill>
                <a:latin typeface="Arial" panose="020B0604020202020204" pitchFamily="34" charset="0"/>
                <a:cs typeface="宋体" panose="02010600030101010101" pitchFamily="2" charset="-122"/>
              </a:rPr>
              <a:t>程序算法</a:t>
            </a:r>
            <a:r>
              <a:rPr lang="zh-CN" altLang="en-US" sz="1600" dirty="0">
                <a:solidFill>
                  <a:schemeClr val="bg1"/>
                </a:solidFill>
                <a:latin typeface="Arial" panose="020B0604020202020204" pitchFamily="34" charset="0"/>
                <a:cs typeface="宋体" panose="02010600030101010101" pitchFamily="2" charset="-122"/>
              </a:rPr>
              <a:t>求解</a:t>
            </a:r>
            <a:r>
              <a:rPr lang="zh-CN" altLang="zh-CN" sz="1600" dirty="0">
                <a:solidFill>
                  <a:schemeClr val="bg1"/>
                </a:solidFill>
                <a:latin typeface="Arial" panose="020B0604020202020204" pitchFamily="34" charset="0"/>
                <a:cs typeface="宋体" panose="02010600030101010101" pitchFamily="2" charset="-122"/>
              </a:rPr>
              <a:t>线性系统</a:t>
            </a:r>
            <a:r>
              <a:rPr lang="zh-CN" altLang="en-US" sz="1600" dirty="0">
                <a:solidFill>
                  <a:schemeClr val="bg1"/>
                </a:solidFill>
                <a:latin typeface="Arial" panose="020B0604020202020204" pitchFamily="34" charset="0"/>
                <a:cs typeface="宋体" panose="02010600030101010101" pitchFamily="2" charset="-122"/>
              </a:rPr>
              <a:t>的数值解</a:t>
            </a:r>
            <a:r>
              <a:rPr lang="zh-CN" altLang="zh-CN" sz="1600" dirty="0">
                <a:solidFill>
                  <a:schemeClr val="bg1"/>
                </a:solidFill>
                <a:latin typeface="Arial" panose="020B0604020202020204" pitchFamily="34" charset="0"/>
                <a:cs typeface="宋体" panose="02010600030101010101" pitchFamily="2" charset="-122"/>
              </a:rPr>
              <a:t>是否与解析解</a:t>
            </a:r>
            <a:r>
              <a:rPr lang="zh-CN" altLang="en-US" sz="1600" dirty="0">
                <a:solidFill>
                  <a:schemeClr val="bg1"/>
                </a:solidFill>
                <a:latin typeface="Arial" panose="020B0604020202020204" pitchFamily="34" charset="0"/>
                <a:cs typeface="宋体" panose="02010600030101010101" pitchFamily="2" charset="-122"/>
              </a:rPr>
              <a:t>拟合程度较高</a:t>
            </a:r>
            <a:r>
              <a:rPr lang="zh-CN" altLang="zh-CN" sz="1600" dirty="0">
                <a:solidFill>
                  <a:schemeClr val="bg1"/>
                </a:solidFill>
                <a:latin typeface="Arial" panose="020B0604020202020204" pitchFamily="34" charset="0"/>
                <a:cs typeface="宋体" panose="02010600030101010101" pitchFamily="2" charset="-122"/>
              </a:rPr>
              <a:t>。该方法的理由是，在双线性滞迟系统中，当</a:t>
            </a:r>
            <a:r>
              <a:rPr lang="zh-CN" altLang="en-US" sz="1600" dirty="0">
                <a:solidFill>
                  <a:schemeClr val="bg1"/>
                </a:solidFill>
                <a:latin typeface="Arial" panose="020B0604020202020204" pitchFamily="34" charset="0"/>
                <a:cs typeface="宋体" panose="02010600030101010101" pitchFamily="2" charset="-122"/>
              </a:rPr>
              <a:t>屈服后刚度与屈服前刚度相等时，系统即退化为线性系统。因而可以把线性系统视作非线性系统的特殊情况。而线性系统的解析解是可求的。</a:t>
            </a:r>
            <a:endParaRPr lang="zh-CN" altLang="en-US" sz="2400" dirty="0">
              <a:solidFill>
                <a:schemeClr val="bg1"/>
              </a:solidFill>
              <a:latin typeface="Arial" panose="020B0604020202020204" pitchFamily="34" charset="0"/>
            </a:endParaRPr>
          </a:p>
        </p:txBody>
      </p:sp>
      <p:pic>
        <p:nvPicPr>
          <p:cNvPr id="8" name="图片 7" descr="C:\Users\王海奇\AppData\Local\Microsoft\Windows\INetCache\Content.Word\untitled.bmp"/>
          <p:cNvPicPr/>
          <p:nvPr/>
        </p:nvPicPr>
        <p:blipFill>
          <a:blip r:embed="rId4">
            <a:extLst>
              <a:ext uri="{28A0092B-C50C-407E-A947-70E740481C1C}">
                <a14:useLocalDpi xmlns:a14="http://schemas.microsoft.com/office/drawing/2010/main" val="0"/>
              </a:ext>
            </a:extLst>
          </a:blip>
          <a:srcRect/>
          <a:stretch>
            <a:fillRect/>
          </a:stretch>
        </p:blipFill>
        <p:spPr bwMode="auto">
          <a:xfrm>
            <a:off x="5914418" y="2245770"/>
            <a:ext cx="4677610" cy="2969895"/>
          </a:xfrm>
          <a:prstGeom prst="rect">
            <a:avLst/>
          </a:prstGeom>
          <a:noFill/>
          <a:ln>
            <a:noFill/>
          </a:ln>
        </p:spPr>
      </p:pic>
      <p:graphicFrame>
        <p:nvGraphicFramePr>
          <p:cNvPr id="9" name="对象 8"/>
          <p:cNvGraphicFramePr>
            <a:graphicFrameLocks noChangeAspect="1"/>
          </p:cNvGraphicFramePr>
          <p:nvPr>
            <p:extLst>
              <p:ext uri="{D42A27DB-BD31-4B8C-83A1-F6EECF244321}">
                <p14:modId xmlns:p14="http://schemas.microsoft.com/office/powerpoint/2010/main" val="1036937957"/>
              </p:ext>
            </p:extLst>
          </p:nvPr>
        </p:nvGraphicFramePr>
        <p:xfrm>
          <a:off x="5914418" y="2245770"/>
          <a:ext cx="6399404" cy="1970119"/>
        </p:xfrm>
        <a:graphic>
          <a:graphicData uri="http://schemas.openxmlformats.org/presentationml/2006/ole">
            <mc:AlternateContent xmlns:mc="http://schemas.openxmlformats.org/markup-compatibility/2006">
              <mc:Choice xmlns:v="urn:schemas-microsoft-com:vml" Requires="v">
                <p:oleObj spid="_x0000_s7187" name="Equation" r:id="rId5" imgW="4381500" imgH="965200" progId="Equation.DSMT4">
                  <p:embed/>
                </p:oleObj>
              </mc:Choice>
              <mc:Fallback>
                <p:oleObj name="Equation" r:id="rId5" imgW="4381500" imgH="965200" progId="Equation.DSMT4">
                  <p:embed/>
                  <p:pic>
                    <p:nvPicPr>
                      <p:cNvPr id="12"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4418" y="2245770"/>
                        <a:ext cx="6399404" cy="1970119"/>
                      </a:xfrm>
                      <a:prstGeom prst="rect">
                        <a:avLst/>
                      </a:prstGeom>
                      <a:solidFill>
                        <a:schemeClr val="bg1"/>
                      </a:solidFill>
                    </p:spPr>
                  </p:pic>
                </p:oleObj>
              </mc:Fallback>
            </mc:AlternateContent>
          </a:graphicData>
        </a:graphic>
      </p:graphicFrame>
    </p:spTree>
    <p:custDataLst>
      <p:tags r:id="rId2"/>
    </p:custDataLst>
    <p:extLst>
      <p:ext uri="{BB962C8B-B14F-4D97-AF65-F5344CB8AC3E}">
        <p14:creationId xmlns:p14="http://schemas.microsoft.com/office/powerpoint/2010/main" val="3926304452"/>
      </p:ext>
    </p:extLst>
  </p:cSld>
  <p:clrMapOvr>
    <a:masterClrMapping/>
  </p:clrMapOvr>
  <p:transition advTm="8873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1"/>
          </p:nvPr>
        </p:nvSpPr>
        <p:spPr/>
        <p:txBody>
          <a:bodyPr/>
          <a:lstStyle/>
          <a:p>
            <a:r>
              <a:rPr lang="zh-CN" altLang="en-US" dirty="0">
                <a:solidFill>
                  <a:srgbClr val="FFFFFF"/>
                </a:solidFill>
                <a:latin typeface="微软雅黑"/>
                <a:cs typeface="微软雅黑"/>
              </a:rPr>
              <a:t>结果分析</a:t>
            </a:r>
            <a:endParaRPr lang="en-US" altLang="zh-CN" dirty="0">
              <a:solidFill>
                <a:srgbClr val="FFFFFF"/>
              </a:solidFill>
              <a:latin typeface="微软雅黑"/>
              <a:cs typeface="微软雅黑"/>
            </a:endParaRPr>
          </a:p>
        </p:txBody>
      </p:sp>
      <p:sp>
        <p:nvSpPr>
          <p:cNvPr id="4" name="文本占位符 3"/>
          <p:cNvSpPr>
            <a:spLocks noGrp="1"/>
          </p:cNvSpPr>
          <p:nvPr>
            <p:ph type="body" sz="quarter" idx="12"/>
          </p:nvPr>
        </p:nvSpPr>
        <p:spPr/>
        <p:txBody>
          <a:bodyPr/>
          <a:lstStyle/>
          <a:p>
            <a:r>
              <a:rPr lang="en-US" altLang="zh-CN" dirty="0">
                <a:solidFill>
                  <a:srgbClr val="FFFFFF"/>
                </a:solidFill>
                <a:latin typeface="Calibri"/>
              </a:rPr>
              <a:t>Analysis</a:t>
            </a:r>
            <a:endParaRPr kumimoji="1" lang="zh-CN" altLang="en-US" dirty="0">
              <a:solidFill>
                <a:srgbClr val="FFFFFF"/>
              </a:solidFill>
              <a:latin typeface="Calibri"/>
            </a:endParaRPr>
          </a:p>
        </p:txBody>
      </p:sp>
    </p:spTree>
    <p:extLst>
      <p:ext uri="{BB962C8B-B14F-4D97-AF65-F5344CB8AC3E}">
        <p14:creationId xmlns:p14="http://schemas.microsoft.com/office/powerpoint/2010/main" val="2093782069"/>
      </p:ext>
    </p:extLst>
  </p:cSld>
  <p:clrMapOvr>
    <a:masterClrMapping/>
  </p:clrMapOvr>
  <mc:AlternateContent xmlns:mc="http://schemas.openxmlformats.org/markup-compatibility/2006" xmlns:p14="http://schemas.microsoft.com/office/powerpoint/2010/main">
    <mc:Choice Requires="p14">
      <p:transition spd="slow" advTm="973">
        <p14:flip dir="r"/>
      </p:transition>
    </mc:Choice>
    <mc:Fallback xmlns="">
      <p:transition spd="slow" advTm="973">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solidFill>
                  <a:srgbClr val="FFFFFF"/>
                </a:solidFill>
                <a:latin typeface="微软雅黑"/>
                <a:cs typeface="微软雅黑"/>
              </a:rPr>
              <a:t>结果分析</a:t>
            </a:r>
            <a:endParaRPr lang="en-US" altLang="zh-CN" dirty="0">
              <a:solidFill>
                <a:srgbClr val="FFFFFF"/>
              </a:solidFill>
              <a:latin typeface="微软雅黑"/>
              <a:cs typeface="微软雅黑"/>
            </a:endParaRPr>
          </a:p>
        </p:txBody>
      </p:sp>
      <p:sp>
        <p:nvSpPr>
          <p:cNvPr id="9" name="文本框 8"/>
          <p:cNvSpPr txBox="1"/>
          <p:nvPr/>
        </p:nvSpPr>
        <p:spPr>
          <a:xfrm>
            <a:off x="4737872" y="1736438"/>
            <a:ext cx="2450199" cy="492443"/>
          </a:xfrm>
          <a:prstGeom prst="rect">
            <a:avLst/>
          </a:prstGeom>
          <a:noFill/>
        </p:spPr>
        <p:txBody>
          <a:bodyPr wrap="square" rtlCol="0">
            <a:spAutoFit/>
          </a:bodyPr>
          <a:lstStyle/>
          <a:p>
            <a:pPr>
              <a:lnSpc>
                <a:spcPct val="130000"/>
              </a:lnSpc>
              <a:spcBef>
                <a:spcPts val="600"/>
              </a:spcBef>
            </a:pP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系统控制参数表</a:t>
            </a:r>
          </a:p>
        </p:txBody>
      </p:sp>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1586707801"/>
                  </p:ext>
                </p:extLst>
              </p:nvPr>
            </p:nvGraphicFramePr>
            <p:xfrm>
              <a:off x="2005567" y="2308730"/>
              <a:ext cx="7914811" cy="3125912"/>
            </p:xfrm>
            <a:graphic>
              <a:graphicData uri="http://schemas.openxmlformats.org/drawingml/2006/table">
                <a:tbl>
                  <a:tblPr firstRow="1" firstCol="1" bandRow="1">
                    <a:tableStyleId>{5C22544A-7EE6-4342-B048-85BDC9FD1C3A}</a:tableStyleId>
                  </a:tblPr>
                  <a:tblGrid>
                    <a:gridCol w="2657064">
                      <a:extLst>
                        <a:ext uri="{9D8B030D-6E8A-4147-A177-3AD203B41FA5}">
                          <a16:colId xmlns:a16="http://schemas.microsoft.com/office/drawing/2014/main" val="1694235674"/>
                        </a:ext>
                      </a:extLst>
                    </a:gridCol>
                    <a:gridCol w="2676752">
                      <a:extLst>
                        <a:ext uri="{9D8B030D-6E8A-4147-A177-3AD203B41FA5}">
                          <a16:colId xmlns:a16="http://schemas.microsoft.com/office/drawing/2014/main" val="54494722"/>
                        </a:ext>
                      </a:extLst>
                    </a:gridCol>
                    <a:gridCol w="2580995">
                      <a:extLst>
                        <a:ext uri="{9D8B030D-6E8A-4147-A177-3AD203B41FA5}">
                          <a16:colId xmlns:a16="http://schemas.microsoft.com/office/drawing/2014/main" val="3197347203"/>
                        </a:ext>
                      </a:extLst>
                    </a:gridCol>
                  </a:tblGrid>
                  <a:tr h="536995">
                    <a:tc>
                      <a:txBody>
                        <a:bodyPr/>
                        <a:lstStyle/>
                        <a:p>
                          <a:pPr algn="ctr">
                            <a:lnSpc>
                              <a:spcPct val="150000"/>
                            </a:lnSpc>
                            <a:spcAft>
                              <a:spcPts val="0"/>
                            </a:spcAft>
                          </a:pPr>
                          <a:r>
                            <a:rPr lang="zh-CN" sz="1600" kern="100" dirty="0">
                              <a:effectLst/>
                            </a:rPr>
                            <a:t>参数名</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zh-CN" sz="1600" kern="100">
                              <a:effectLst/>
                            </a:rPr>
                            <a:t>参数符号</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zh-CN" sz="1600" kern="100" dirty="0">
                              <a:effectLst/>
                            </a:rPr>
                            <a:t>基础取值</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3243911563"/>
                      </a:ext>
                    </a:extLst>
                  </a:tr>
                  <a:tr h="2588917">
                    <a:tc>
                      <a:txBody>
                        <a:bodyPr/>
                        <a:lstStyle/>
                        <a:p>
                          <a:pPr algn="ctr">
                            <a:lnSpc>
                              <a:spcPct val="150000"/>
                            </a:lnSpc>
                            <a:spcAft>
                              <a:spcPts val="0"/>
                            </a:spcAft>
                          </a:pPr>
                          <a:r>
                            <a:rPr lang="zh-CN" sz="1600" kern="100" dirty="0">
                              <a:effectLst/>
                            </a:rPr>
                            <a:t>白噪声强度</a:t>
                          </a:r>
                        </a:p>
                        <a:p>
                          <a:pPr algn="ctr">
                            <a:lnSpc>
                              <a:spcPct val="150000"/>
                            </a:lnSpc>
                            <a:spcAft>
                              <a:spcPts val="0"/>
                            </a:spcAft>
                          </a:pPr>
                          <a:r>
                            <a:rPr lang="zh-CN" sz="1600" kern="100" dirty="0">
                              <a:effectLst/>
                            </a:rPr>
                            <a:t>屈服后与屈服前刚度比</a:t>
                          </a:r>
                        </a:p>
                        <a:p>
                          <a:pPr algn="ctr">
                            <a:lnSpc>
                              <a:spcPct val="150000"/>
                            </a:lnSpc>
                            <a:spcAft>
                              <a:spcPts val="0"/>
                            </a:spcAft>
                          </a:pPr>
                          <a:r>
                            <a:rPr lang="zh-CN" sz="1600" kern="100" dirty="0">
                              <a:effectLst/>
                            </a:rPr>
                            <a:t>系统阻尼</a:t>
                          </a:r>
                        </a:p>
                        <a:p>
                          <a:pPr algn="ctr">
                            <a:lnSpc>
                              <a:spcPct val="150000"/>
                            </a:lnSpc>
                            <a:spcAft>
                              <a:spcPts val="0"/>
                            </a:spcAft>
                          </a:pPr>
                          <a:r>
                            <a:rPr lang="zh-CN" sz="1600" kern="100" dirty="0">
                              <a:effectLst/>
                            </a:rPr>
                            <a:t>系统固有频率</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zh-CN" altLang="en-US" sz="1800" i="1" kern="1200" smtClean="0">
                                    <a:solidFill>
                                      <a:schemeClr val="bg1"/>
                                    </a:solidFill>
                                    <a:latin typeface="Cambria Math" panose="02040503050406030204" pitchFamily="18" charset="0"/>
                                    <a:ea typeface="+mn-ea"/>
                                    <a:cs typeface="+mn-cs"/>
                                  </a:rPr>
                                  <m:t>𝐷</m:t>
                                </m:r>
                              </m:oMath>
                            </m:oMathPara>
                          </a14:m>
                          <a:endParaRPr lang="en-US" sz="16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r>
                                  <a:rPr lang="zh-CN" altLang="en-US" sz="1800" i="1" kern="1200" smtClean="0">
                                    <a:solidFill>
                                      <a:schemeClr val="bg1"/>
                                    </a:solidFill>
                                    <a:latin typeface="Cambria Math" panose="02040503050406030204" pitchFamily="18" charset="0"/>
                                    <a:ea typeface="+mn-ea"/>
                                    <a:cs typeface="+mn-cs"/>
                                  </a:rPr>
                                  <m:t>𝛼</m:t>
                                </m:r>
                              </m:oMath>
                            </m:oMathPara>
                          </a14:m>
                          <a:endParaRPr lang="en-US" sz="16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r>
                                  <a:rPr lang="zh-CN" altLang="en-US" sz="1800" i="1" kern="1200" smtClean="0">
                                    <a:solidFill>
                                      <a:schemeClr val="bg1"/>
                                    </a:solidFill>
                                    <a:latin typeface="Cambria Math" panose="02040503050406030204" pitchFamily="18" charset="0"/>
                                    <a:ea typeface="+mn-ea"/>
                                    <a:cs typeface="+mn-cs"/>
                                  </a:rPr>
                                  <m:t>𝑐</m:t>
                                </m:r>
                              </m:oMath>
                            </m:oMathPara>
                          </a14:m>
                          <a:endParaRPr lang="en-US" sz="16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en-US" sz="1800" i="1" kern="1200" smtClean="0">
                                        <a:solidFill>
                                          <a:schemeClr val="bg1"/>
                                        </a:solidFill>
                                        <a:latin typeface="Cambria Math" panose="02040503050406030204" pitchFamily="18" charset="0"/>
                                        <a:ea typeface="+mn-ea"/>
                                        <a:cs typeface="+mn-cs"/>
                                      </a:rPr>
                                    </m:ctrlPr>
                                  </m:sSubPr>
                                  <m:e>
                                    <m:r>
                                      <a:rPr lang="zh-CN" altLang="en-US" sz="1800" i="1" kern="1200">
                                        <a:solidFill>
                                          <a:schemeClr val="bg1"/>
                                        </a:solidFill>
                                        <a:latin typeface="Cambria Math" panose="02040503050406030204" pitchFamily="18" charset="0"/>
                                        <a:ea typeface="+mn-ea"/>
                                        <a:cs typeface="+mn-cs"/>
                                      </a:rPr>
                                      <m:t>𝜔</m:t>
                                    </m:r>
                                  </m:e>
                                  <m:sub>
                                    <m:r>
                                      <a:rPr lang="zh-CN" altLang="en-US" sz="1800" i="0" kern="1200">
                                        <a:solidFill>
                                          <a:schemeClr val="bg1"/>
                                        </a:solidFill>
                                        <a:latin typeface="Cambria Math" panose="02040503050406030204" pitchFamily="18" charset="0"/>
                                        <a:ea typeface="+mn-ea"/>
                                        <a:cs typeface="+mn-cs"/>
                                      </a:rPr>
                                      <m:t>0</m:t>
                                    </m:r>
                                  </m:sub>
                                </m:sSub>
                              </m:oMath>
                            </m:oMathPara>
                          </a14:m>
                          <a:endParaRPr lang="en-US"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600" b="1" kern="100" dirty="0">
                              <a:solidFill>
                                <a:schemeClr val="bg1"/>
                              </a:solidFill>
                              <a:effectLst/>
                            </a:rPr>
                            <a:t>0.1</a:t>
                          </a:r>
                          <a:endParaRPr lang="zh-CN" sz="1600" b="1" kern="100" dirty="0">
                            <a:solidFill>
                              <a:schemeClr val="bg1"/>
                            </a:solidFill>
                            <a:effectLst/>
                          </a:endParaRPr>
                        </a:p>
                        <a:p>
                          <a:pPr algn="ctr">
                            <a:lnSpc>
                              <a:spcPct val="150000"/>
                            </a:lnSpc>
                            <a:spcAft>
                              <a:spcPts val="0"/>
                            </a:spcAft>
                          </a:pPr>
                          <a:r>
                            <a:rPr lang="en-US" sz="1600" b="1" kern="100" dirty="0">
                              <a:solidFill>
                                <a:schemeClr val="bg1"/>
                              </a:solidFill>
                              <a:effectLst/>
                            </a:rPr>
                            <a:t>0.05</a:t>
                          </a:r>
                          <a:endParaRPr lang="zh-CN" sz="1600" b="1" kern="100" dirty="0">
                            <a:solidFill>
                              <a:schemeClr val="bg1"/>
                            </a:solidFill>
                            <a:effectLst/>
                          </a:endParaRPr>
                        </a:p>
                        <a:p>
                          <a:pPr algn="ctr">
                            <a:lnSpc>
                              <a:spcPct val="150000"/>
                            </a:lnSpc>
                            <a:spcAft>
                              <a:spcPts val="0"/>
                            </a:spcAft>
                          </a:pPr>
                          <a:r>
                            <a:rPr lang="en-US" sz="1600" b="1" kern="100" dirty="0">
                              <a:solidFill>
                                <a:schemeClr val="bg1"/>
                              </a:solidFill>
                              <a:effectLst/>
                            </a:rPr>
                            <a:t>0.1</a:t>
                          </a:r>
                          <a:endParaRPr lang="zh-CN" sz="1600" b="1" kern="100" dirty="0">
                            <a:solidFill>
                              <a:schemeClr val="bg1"/>
                            </a:solidFill>
                            <a:effectLst/>
                          </a:endParaRPr>
                        </a:p>
                        <a:p>
                          <a:pPr algn="ctr">
                            <a:lnSpc>
                              <a:spcPct val="150000"/>
                            </a:lnSpc>
                            <a:spcAft>
                              <a:spcPts val="0"/>
                            </a:spcAft>
                          </a:pPr>
                          <a:r>
                            <a:rPr lang="en-US" sz="1600" b="1" kern="100" dirty="0">
                              <a:solidFill>
                                <a:schemeClr val="bg1"/>
                              </a:solidFill>
                              <a:effectLst/>
                            </a:rPr>
                            <a:t>1</a:t>
                          </a:r>
                          <a:endParaRPr lang="zh-CN" sz="1600" b="1"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2962942858"/>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1586707801"/>
                  </p:ext>
                </p:extLst>
              </p:nvPr>
            </p:nvGraphicFramePr>
            <p:xfrm>
              <a:off x="2005567" y="2308730"/>
              <a:ext cx="7914811" cy="3125912"/>
            </p:xfrm>
            <a:graphic>
              <a:graphicData uri="http://schemas.openxmlformats.org/drawingml/2006/table">
                <a:tbl>
                  <a:tblPr firstRow="1" firstCol="1" bandRow="1">
                    <a:tableStyleId>{5C22544A-7EE6-4342-B048-85BDC9FD1C3A}</a:tableStyleId>
                  </a:tblPr>
                  <a:tblGrid>
                    <a:gridCol w="2657064">
                      <a:extLst>
                        <a:ext uri="{9D8B030D-6E8A-4147-A177-3AD203B41FA5}">
                          <a16:colId xmlns:a16="http://schemas.microsoft.com/office/drawing/2014/main" val="1694235674"/>
                        </a:ext>
                      </a:extLst>
                    </a:gridCol>
                    <a:gridCol w="2676752">
                      <a:extLst>
                        <a:ext uri="{9D8B030D-6E8A-4147-A177-3AD203B41FA5}">
                          <a16:colId xmlns:a16="http://schemas.microsoft.com/office/drawing/2014/main" val="54494722"/>
                        </a:ext>
                      </a:extLst>
                    </a:gridCol>
                    <a:gridCol w="2580995">
                      <a:extLst>
                        <a:ext uri="{9D8B030D-6E8A-4147-A177-3AD203B41FA5}">
                          <a16:colId xmlns:a16="http://schemas.microsoft.com/office/drawing/2014/main" val="3197347203"/>
                        </a:ext>
                      </a:extLst>
                    </a:gridCol>
                  </a:tblGrid>
                  <a:tr h="536995">
                    <a:tc>
                      <a:txBody>
                        <a:bodyPr/>
                        <a:lstStyle/>
                        <a:p>
                          <a:pPr algn="ctr">
                            <a:lnSpc>
                              <a:spcPct val="150000"/>
                            </a:lnSpc>
                            <a:spcAft>
                              <a:spcPts val="0"/>
                            </a:spcAft>
                          </a:pPr>
                          <a:r>
                            <a:rPr lang="zh-CN" sz="1600" kern="100" dirty="0">
                              <a:effectLst/>
                            </a:rPr>
                            <a:t>参数名</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zh-CN" sz="1600" kern="100">
                              <a:effectLst/>
                            </a:rPr>
                            <a:t>参数符号</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zh-CN" sz="1600" kern="100" dirty="0">
                              <a:effectLst/>
                            </a:rPr>
                            <a:t>基础取值</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3243911563"/>
                      </a:ext>
                    </a:extLst>
                  </a:tr>
                  <a:tr h="2588917">
                    <a:tc>
                      <a:txBody>
                        <a:bodyPr/>
                        <a:lstStyle/>
                        <a:p>
                          <a:pPr algn="ctr">
                            <a:lnSpc>
                              <a:spcPct val="150000"/>
                            </a:lnSpc>
                            <a:spcAft>
                              <a:spcPts val="0"/>
                            </a:spcAft>
                          </a:pPr>
                          <a:r>
                            <a:rPr lang="zh-CN" sz="1600" kern="100" dirty="0">
                              <a:effectLst/>
                            </a:rPr>
                            <a:t>白噪声强度</a:t>
                          </a:r>
                        </a:p>
                        <a:p>
                          <a:pPr algn="ctr">
                            <a:lnSpc>
                              <a:spcPct val="150000"/>
                            </a:lnSpc>
                            <a:spcAft>
                              <a:spcPts val="0"/>
                            </a:spcAft>
                          </a:pPr>
                          <a:r>
                            <a:rPr lang="zh-CN" sz="1600" kern="100" dirty="0">
                              <a:effectLst/>
                            </a:rPr>
                            <a:t>屈服后与屈服前刚度比</a:t>
                          </a:r>
                        </a:p>
                        <a:p>
                          <a:pPr algn="ctr">
                            <a:lnSpc>
                              <a:spcPct val="150000"/>
                            </a:lnSpc>
                            <a:spcAft>
                              <a:spcPts val="0"/>
                            </a:spcAft>
                          </a:pPr>
                          <a:r>
                            <a:rPr lang="zh-CN" sz="1600" kern="100" dirty="0">
                              <a:effectLst/>
                            </a:rPr>
                            <a:t>系统阻尼</a:t>
                          </a:r>
                        </a:p>
                        <a:p>
                          <a:pPr algn="ctr">
                            <a:lnSpc>
                              <a:spcPct val="150000"/>
                            </a:lnSpc>
                            <a:spcAft>
                              <a:spcPts val="0"/>
                            </a:spcAft>
                          </a:pPr>
                          <a:r>
                            <a:rPr lang="zh-CN" sz="1600" kern="100" dirty="0">
                              <a:effectLst/>
                            </a:rPr>
                            <a:t>系统固有频率</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9318" t="-20892" r="-97273" b="-469"/>
                          </a:stretch>
                        </a:blipFill>
                      </a:tcPr>
                    </a:tc>
                    <a:tc>
                      <a:txBody>
                        <a:bodyPr/>
                        <a:lstStyle/>
                        <a:p>
                          <a:pPr algn="ctr">
                            <a:lnSpc>
                              <a:spcPct val="150000"/>
                            </a:lnSpc>
                            <a:spcAft>
                              <a:spcPts val="0"/>
                            </a:spcAft>
                          </a:pPr>
                          <a:r>
                            <a:rPr lang="en-US" sz="1600" b="1" kern="100" dirty="0">
                              <a:solidFill>
                                <a:schemeClr val="bg1"/>
                              </a:solidFill>
                              <a:effectLst/>
                            </a:rPr>
                            <a:t>0.1</a:t>
                          </a:r>
                          <a:endParaRPr lang="zh-CN" sz="1600" b="1" kern="100" dirty="0">
                            <a:solidFill>
                              <a:schemeClr val="bg1"/>
                            </a:solidFill>
                            <a:effectLst/>
                          </a:endParaRPr>
                        </a:p>
                        <a:p>
                          <a:pPr algn="ctr">
                            <a:lnSpc>
                              <a:spcPct val="150000"/>
                            </a:lnSpc>
                            <a:spcAft>
                              <a:spcPts val="0"/>
                            </a:spcAft>
                          </a:pPr>
                          <a:r>
                            <a:rPr lang="en-US" sz="1600" b="1" kern="100" dirty="0">
                              <a:solidFill>
                                <a:schemeClr val="bg1"/>
                              </a:solidFill>
                              <a:effectLst/>
                            </a:rPr>
                            <a:t>0.05</a:t>
                          </a:r>
                          <a:endParaRPr lang="zh-CN" sz="1600" b="1" kern="100" dirty="0">
                            <a:solidFill>
                              <a:schemeClr val="bg1"/>
                            </a:solidFill>
                            <a:effectLst/>
                          </a:endParaRPr>
                        </a:p>
                        <a:p>
                          <a:pPr algn="ctr">
                            <a:lnSpc>
                              <a:spcPct val="150000"/>
                            </a:lnSpc>
                            <a:spcAft>
                              <a:spcPts val="0"/>
                            </a:spcAft>
                          </a:pPr>
                          <a:r>
                            <a:rPr lang="en-US" sz="1600" b="1" kern="100" dirty="0">
                              <a:solidFill>
                                <a:schemeClr val="bg1"/>
                              </a:solidFill>
                              <a:effectLst/>
                            </a:rPr>
                            <a:t>0.1</a:t>
                          </a:r>
                          <a:endParaRPr lang="zh-CN" sz="1600" b="1" kern="100" dirty="0">
                            <a:solidFill>
                              <a:schemeClr val="bg1"/>
                            </a:solidFill>
                            <a:effectLst/>
                          </a:endParaRPr>
                        </a:p>
                        <a:p>
                          <a:pPr algn="ctr">
                            <a:lnSpc>
                              <a:spcPct val="150000"/>
                            </a:lnSpc>
                            <a:spcAft>
                              <a:spcPts val="0"/>
                            </a:spcAft>
                          </a:pPr>
                          <a:r>
                            <a:rPr lang="en-US" sz="1600" b="1" kern="100" dirty="0">
                              <a:solidFill>
                                <a:schemeClr val="bg1"/>
                              </a:solidFill>
                              <a:effectLst/>
                            </a:rPr>
                            <a:t>1</a:t>
                          </a:r>
                          <a:endParaRPr lang="zh-CN" sz="1600" b="1"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2962942858"/>
                      </a:ext>
                    </a:extLst>
                  </a:tr>
                </a:tbl>
              </a:graphicData>
            </a:graphic>
          </p:graphicFrame>
        </mc:Fallback>
      </mc:AlternateContent>
    </p:spTree>
    <p:extLst>
      <p:ext uri="{BB962C8B-B14F-4D97-AF65-F5344CB8AC3E}">
        <p14:creationId xmlns:p14="http://schemas.microsoft.com/office/powerpoint/2010/main" val="450019736"/>
      </p:ext>
    </p:extLst>
  </p:cSld>
  <p:clrMapOvr>
    <a:masterClrMapping/>
  </p:clrMapOvr>
  <mc:AlternateContent xmlns:mc="http://schemas.openxmlformats.org/markup-compatibility/2006" xmlns:p14="http://schemas.microsoft.com/office/powerpoint/2010/main">
    <mc:Choice Requires="p14">
      <p:transition spd="med" p14:dur="700" advTm="1067">
        <p:fade/>
      </p:transition>
    </mc:Choice>
    <mc:Fallback xmlns="">
      <p:transition spd="med" advTm="1067">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solidFill>
                  <a:srgbClr val="FFFFFF"/>
                </a:solidFill>
                <a:latin typeface="微软雅黑"/>
                <a:cs typeface="微软雅黑"/>
              </a:rPr>
              <a:t>结果分析</a:t>
            </a:r>
            <a:endParaRPr lang="en-US" altLang="zh-CN" dirty="0">
              <a:solidFill>
                <a:srgbClr val="FFFFFF"/>
              </a:solidFill>
              <a:latin typeface="微软雅黑"/>
              <a:cs typeface="微软雅黑"/>
            </a:endParaRPr>
          </a:p>
        </p:txBody>
      </p:sp>
      <p:pic>
        <p:nvPicPr>
          <p:cNvPr id="3" name="图片 2" descr="C:\Users\王海奇\AppData\Local\Microsoft\Windows\INetCache\Content.Word\dis1.bmp"/>
          <p:cNvPicPr/>
          <p:nvPr/>
        </p:nvPicPr>
        <p:blipFill>
          <a:blip r:embed="rId3">
            <a:extLst>
              <a:ext uri="{28A0092B-C50C-407E-A947-70E740481C1C}">
                <a14:useLocalDpi xmlns:a14="http://schemas.microsoft.com/office/drawing/2010/main" val="0"/>
              </a:ext>
            </a:extLst>
          </a:blip>
          <a:srcRect/>
          <a:stretch>
            <a:fillRect/>
          </a:stretch>
        </p:blipFill>
        <p:spPr bwMode="auto">
          <a:xfrm>
            <a:off x="1304784" y="2144785"/>
            <a:ext cx="3960000" cy="2970000"/>
          </a:xfrm>
          <a:prstGeom prst="rect">
            <a:avLst/>
          </a:prstGeom>
          <a:noFill/>
          <a:ln>
            <a:noFill/>
          </a:ln>
        </p:spPr>
      </p:pic>
      <p:pic>
        <p:nvPicPr>
          <p:cNvPr id="4" name="图片 3" descr="C:\Users\王海奇\AppData\Local\Microsoft\Windows\INetCache\Content.Word\dis2.bmp"/>
          <p:cNvPicPr/>
          <p:nvPr/>
        </p:nvPicPr>
        <p:blipFill>
          <a:blip r:embed="rId4">
            <a:extLst>
              <a:ext uri="{28A0092B-C50C-407E-A947-70E740481C1C}">
                <a14:useLocalDpi xmlns:a14="http://schemas.microsoft.com/office/drawing/2010/main" val="0"/>
              </a:ext>
            </a:extLst>
          </a:blip>
          <a:srcRect/>
          <a:stretch>
            <a:fillRect/>
          </a:stretch>
        </p:blipFill>
        <p:spPr bwMode="auto">
          <a:xfrm>
            <a:off x="1304784" y="2144785"/>
            <a:ext cx="3960000" cy="2970000"/>
          </a:xfrm>
          <a:prstGeom prst="rect">
            <a:avLst/>
          </a:prstGeom>
          <a:noFill/>
          <a:ln>
            <a:noFill/>
          </a:ln>
        </p:spPr>
      </p:pic>
      <p:pic>
        <p:nvPicPr>
          <p:cNvPr id="5" name="图片 4" descr="C:\Users\王海奇\AppData\Local\Microsoft\Windows\INetCache\Content.Word\vel3.bmp"/>
          <p:cNvPicPr/>
          <p:nvPr/>
        </p:nvPicPr>
        <p:blipFill>
          <a:blip r:embed="rId5">
            <a:extLst>
              <a:ext uri="{28A0092B-C50C-407E-A947-70E740481C1C}">
                <a14:useLocalDpi xmlns:a14="http://schemas.microsoft.com/office/drawing/2010/main" val="0"/>
              </a:ext>
            </a:extLst>
          </a:blip>
          <a:srcRect/>
          <a:stretch>
            <a:fillRect/>
          </a:stretch>
        </p:blipFill>
        <p:spPr bwMode="auto">
          <a:xfrm>
            <a:off x="1304784" y="2152512"/>
            <a:ext cx="3960000" cy="2970000"/>
          </a:xfrm>
          <a:prstGeom prst="rect">
            <a:avLst/>
          </a:prstGeom>
          <a:noFill/>
          <a:ln>
            <a:noFill/>
          </a:ln>
        </p:spPr>
      </p:pic>
      <p:pic>
        <p:nvPicPr>
          <p:cNvPr id="6" name="图片 5" descr="C:\Users\王海奇\AppData\Local\Microsoft\Windows\INetCache\Content.Word\dis3.bmp"/>
          <p:cNvPicPr/>
          <p:nvPr/>
        </p:nvPicPr>
        <p:blipFill>
          <a:blip r:embed="rId6">
            <a:extLst>
              <a:ext uri="{28A0092B-C50C-407E-A947-70E740481C1C}">
                <a14:useLocalDpi xmlns:a14="http://schemas.microsoft.com/office/drawing/2010/main" val="0"/>
              </a:ext>
            </a:extLst>
          </a:blip>
          <a:srcRect/>
          <a:stretch>
            <a:fillRect/>
          </a:stretch>
        </p:blipFill>
        <p:spPr bwMode="auto">
          <a:xfrm>
            <a:off x="1310061" y="2144785"/>
            <a:ext cx="3960000" cy="2970000"/>
          </a:xfrm>
          <a:prstGeom prst="rect">
            <a:avLst/>
          </a:prstGeom>
          <a:noFill/>
          <a:ln>
            <a:noFill/>
          </a:ln>
        </p:spPr>
      </p:pic>
      <p:sp>
        <p:nvSpPr>
          <p:cNvPr id="7" name="文本框 6"/>
          <p:cNvSpPr txBox="1"/>
          <p:nvPr/>
        </p:nvSpPr>
        <p:spPr>
          <a:xfrm>
            <a:off x="6722625" y="258235"/>
            <a:ext cx="4645891" cy="7096943"/>
          </a:xfrm>
          <a:prstGeom prst="rect">
            <a:avLst/>
          </a:prstGeom>
          <a:noFill/>
        </p:spPr>
        <p:txBody>
          <a:bodyPr wrap="square" rtlCol="0">
            <a:spAutoFit/>
          </a:bodyPr>
          <a:lstStyle/>
          <a:p>
            <a:pPr>
              <a:lnSpc>
                <a:spcPct val="130000"/>
              </a:lnSpc>
              <a:spcBef>
                <a:spcPts val="600"/>
              </a:spcBef>
            </a:pP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基础参数取值情况下，系统位移</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时间响应概率密度情况如图所示，</a:t>
            </a:r>
            <a:r>
              <a:rPr lang="zh-CN" altLang="zh-CN" sz="1600" dirty="0">
                <a:solidFill>
                  <a:schemeClr val="bg1"/>
                </a:solidFill>
              </a:rPr>
              <a:t>在初加激励时，系统的位移几乎全部集中在</a:t>
            </a:r>
            <a:r>
              <a:rPr lang="en-US" altLang="zh-CN" sz="1600" dirty="0">
                <a:solidFill>
                  <a:schemeClr val="bg1"/>
                </a:solidFill>
              </a:rPr>
              <a:t>0</a:t>
            </a:r>
            <a:r>
              <a:rPr lang="zh-CN" altLang="zh-CN" sz="1600" dirty="0">
                <a:solidFill>
                  <a:schemeClr val="bg1"/>
                </a:solidFill>
              </a:rPr>
              <a:t>点处，</a:t>
            </a:r>
            <a:r>
              <a:rPr lang="zh-CN" altLang="en-US" sz="1600" dirty="0">
                <a:solidFill>
                  <a:schemeClr val="bg1"/>
                </a:solidFill>
              </a:rPr>
              <a:t>图像明显非高斯态，这说明初始时刻响应的运动状态最可能是较小幅值的随机振动 。</a:t>
            </a:r>
            <a:r>
              <a:rPr lang="zh-CN" altLang="zh-CN" sz="1600" dirty="0">
                <a:solidFill>
                  <a:schemeClr val="bg1"/>
                </a:solidFill>
              </a:rPr>
              <a:t>随后，图像趋向缓和，概率密度分布区域扩大，且峰值迅速降低，从初加激励到第</a:t>
            </a:r>
            <a:r>
              <a:rPr lang="en-US" altLang="zh-CN" sz="1600" dirty="0">
                <a:solidFill>
                  <a:schemeClr val="bg1"/>
                </a:solidFill>
              </a:rPr>
              <a:t>10</a:t>
            </a:r>
            <a:r>
              <a:rPr lang="zh-CN" altLang="zh-CN" sz="1600" dirty="0">
                <a:solidFill>
                  <a:schemeClr val="bg1"/>
                </a:solidFill>
              </a:rPr>
              <a:t>秒，概率密度峰值从</a:t>
            </a:r>
            <a:r>
              <a:rPr lang="en-US" altLang="zh-CN" sz="1600" dirty="0">
                <a:solidFill>
                  <a:schemeClr val="bg1"/>
                </a:solidFill>
              </a:rPr>
              <a:t>4</a:t>
            </a:r>
            <a:r>
              <a:rPr lang="zh-CN" altLang="zh-CN" sz="1600" dirty="0">
                <a:solidFill>
                  <a:schemeClr val="bg1"/>
                </a:solidFill>
              </a:rPr>
              <a:t>降低到</a:t>
            </a:r>
            <a:r>
              <a:rPr lang="en-US" altLang="zh-CN" sz="1600" dirty="0">
                <a:solidFill>
                  <a:schemeClr val="bg1"/>
                </a:solidFill>
              </a:rPr>
              <a:t>1.6</a:t>
            </a:r>
            <a:r>
              <a:rPr lang="zh-CN" altLang="zh-CN" sz="1600" dirty="0">
                <a:solidFill>
                  <a:schemeClr val="bg1"/>
                </a:solidFill>
              </a:rPr>
              <a:t>左右。而到第</a:t>
            </a:r>
            <a:r>
              <a:rPr lang="en-US" altLang="zh-CN" sz="1600" dirty="0">
                <a:solidFill>
                  <a:schemeClr val="bg1"/>
                </a:solidFill>
              </a:rPr>
              <a:t>10</a:t>
            </a:r>
            <a:r>
              <a:rPr lang="zh-CN" altLang="zh-CN" sz="1600" dirty="0">
                <a:solidFill>
                  <a:schemeClr val="bg1"/>
                </a:solidFill>
              </a:rPr>
              <a:t>秒时，峰值的下降速度开始放缓。</a:t>
            </a:r>
            <a:r>
              <a:rPr lang="zh-CN" altLang="zh-CN" sz="1600" dirty="0">
                <a:solidFill>
                  <a:schemeClr val="bg1"/>
                </a:solidFill>
                <a:latin typeface="Arial" panose="020B0604020202020204" pitchFamily="34" charset="0"/>
                <a:cs typeface="宋体" panose="02010600030101010101" pitchFamily="2" charset="-122"/>
              </a:rPr>
              <a:t>同时概率密度分布区域不断扩大</a:t>
            </a:r>
            <a:r>
              <a:rPr lang="zh-CN" altLang="en-US" sz="1600" dirty="0">
                <a:solidFill>
                  <a:schemeClr val="bg1"/>
                </a:solidFill>
                <a:latin typeface="Arial" panose="020B0604020202020204" pitchFamily="34" charset="0"/>
                <a:cs typeface="宋体" panose="02010600030101010101" pitchFamily="2" charset="-122"/>
              </a:rPr>
              <a:t>。说明随着激励的持续作用，系统在稍远离原地的区域内运动的可能性逐步增大。</a:t>
            </a:r>
            <a:r>
              <a:rPr lang="zh-CN" altLang="zh-CN" sz="1600" dirty="0">
                <a:solidFill>
                  <a:schemeClr val="bg1"/>
                </a:solidFill>
                <a:latin typeface="Arial" panose="020B0604020202020204" pitchFamily="34" charset="0"/>
                <a:cs typeface="宋体" panose="02010600030101010101" pitchFamily="2" charset="-122"/>
              </a:rPr>
              <a:t>此时尚未达到平稳状态，但是系统的各项参数的变化速度逐渐趋于缓和。</a:t>
            </a:r>
            <a:r>
              <a:rPr lang="zh-CN" altLang="en-US" sz="1600" dirty="0">
                <a:solidFill>
                  <a:schemeClr val="bg1"/>
                </a:solidFill>
                <a:latin typeface="Arial" panose="020B0604020202020204" pitchFamily="34" charset="0"/>
                <a:cs typeface="宋体" panose="02010600030101010101" pitchFamily="2" charset="-122"/>
              </a:rPr>
              <a:t>到第</a:t>
            </a:r>
            <a:r>
              <a:rPr lang="en-US" altLang="zh-CN" sz="1600" dirty="0">
                <a:solidFill>
                  <a:schemeClr val="bg1"/>
                </a:solidFill>
                <a:latin typeface="Arial" panose="020B0604020202020204" pitchFamily="34" charset="0"/>
                <a:cs typeface="宋体" panose="02010600030101010101" pitchFamily="2" charset="-122"/>
              </a:rPr>
              <a:t>18</a:t>
            </a:r>
            <a:r>
              <a:rPr lang="zh-CN" altLang="en-US" sz="1600" dirty="0">
                <a:solidFill>
                  <a:schemeClr val="bg1"/>
                </a:solidFill>
                <a:latin typeface="Arial" panose="020B0604020202020204" pitchFamily="34" charset="0"/>
                <a:cs typeface="宋体" panose="02010600030101010101" pitchFamily="2" charset="-122"/>
              </a:rPr>
              <a:t>秒时，概率密度峰值降低到</a:t>
            </a:r>
            <a:r>
              <a:rPr lang="en-US" altLang="zh-CN" sz="1600" dirty="0">
                <a:solidFill>
                  <a:schemeClr val="bg1"/>
                </a:solidFill>
                <a:latin typeface="Arial" panose="020B0604020202020204" pitchFamily="34" charset="0"/>
                <a:cs typeface="宋体" panose="02010600030101010101" pitchFamily="2" charset="-122"/>
              </a:rPr>
              <a:t>0.8</a:t>
            </a:r>
            <a:r>
              <a:rPr lang="zh-CN" altLang="en-US" sz="1600" dirty="0">
                <a:solidFill>
                  <a:schemeClr val="bg1"/>
                </a:solidFill>
                <a:latin typeface="Arial" panose="020B0604020202020204" pitchFamily="34" charset="0"/>
                <a:cs typeface="宋体" panose="02010600030101010101" pitchFamily="2" charset="-122"/>
              </a:rPr>
              <a:t>左右，且分布区域扩散至</a:t>
            </a:r>
            <a:r>
              <a:rPr lang="en-US" altLang="zh-CN" sz="1600" dirty="0">
                <a:solidFill>
                  <a:schemeClr val="bg1"/>
                </a:solidFill>
                <a:latin typeface="Arial" panose="020B0604020202020204" pitchFamily="34" charset="0"/>
                <a:cs typeface="宋体" panose="02010600030101010101" pitchFamily="2" charset="-122"/>
              </a:rPr>
              <a:t>[-1.5,1.5</a:t>
            </a:r>
            <a:r>
              <a:rPr lang="zh-CN" altLang="en-US" sz="1600" dirty="0">
                <a:solidFill>
                  <a:schemeClr val="bg1"/>
                </a:solidFill>
                <a:latin typeface="Arial" panose="020B0604020202020204" pitchFamily="34" charset="0"/>
                <a:cs typeface="宋体" panose="02010600030101010101" pitchFamily="2" charset="-122"/>
              </a:rPr>
              <a:t> </a:t>
            </a:r>
            <a:r>
              <a:rPr lang="en-US" altLang="zh-CN" sz="1600" dirty="0">
                <a:solidFill>
                  <a:schemeClr val="bg1"/>
                </a:solidFill>
                <a:latin typeface="Arial" panose="020B0604020202020204" pitchFamily="34" charset="0"/>
                <a:cs typeface="宋体" panose="02010600030101010101" pitchFamily="2" charset="-122"/>
              </a:rPr>
              <a:t>]</a:t>
            </a:r>
            <a:r>
              <a:rPr lang="zh-CN" altLang="en-US" sz="1600" dirty="0">
                <a:solidFill>
                  <a:schemeClr val="bg1"/>
                </a:solidFill>
                <a:latin typeface="Arial" panose="020B0604020202020204" pitchFamily="34" charset="0"/>
                <a:cs typeface="宋体" panose="02010600030101010101" pitchFamily="2" charset="-122"/>
              </a:rPr>
              <a:t>。</a:t>
            </a:r>
            <a:r>
              <a:rPr lang="zh-CN" altLang="zh-CN" sz="1600" dirty="0">
                <a:solidFill>
                  <a:schemeClr val="bg1"/>
                </a:solidFill>
              </a:rPr>
              <a:t>自</a:t>
            </a:r>
            <a:r>
              <a:rPr lang="en-US" altLang="zh-CN" sz="1600" dirty="0">
                <a:solidFill>
                  <a:schemeClr val="bg1"/>
                </a:solidFill>
              </a:rPr>
              <a:t>18</a:t>
            </a:r>
            <a:r>
              <a:rPr lang="zh-CN" altLang="zh-CN" sz="1600" dirty="0">
                <a:solidFill>
                  <a:schemeClr val="bg1"/>
                </a:solidFill>
              </a:rPr>
              <a:t>秒开始，其概率密度分布区域基本不再变化，原点处峰值在</a:t>
            </a:r>
            <a:r>
              <a:rPr lang="en-US" altLang="zh-CN" sz="1600" dirty="0">
                <a:solidFill>
                  <a:schemeClr val="bg1"/>
                </a:solidFill>
              </a:rPr>
              <a:t>0.6</a:t>
            </a:r>
            <a:r>
              <a:rPr lang="zh-CN" altLang="zh-CN" sz="1600" dirty="0">
                <a:solidFill>
                  <a:schemeClr val="bg1"/>
                </a:solidFill>
              </a:rPr>
              <a:t>至</a:t>
            </a:r>
            <a:r>
              <a:rPr lang="en-US" altLang="zh-CN" sz="1600" dirty="0">
                <a:solidFill>
                  <a:schemeClr val="bg1"/>
                </a:solidFill>
              </a:rPr>
              <a:t>0.5</a:t>
            </a:r>
            <a:r>
              <a:rPr lang="zh-CN" altLang="zh-CN" sz="1600" dirty="0">
                <a:solidFill>
                  <a:schemeClr val="bg1"/>
                </a:solidFill>
              </a:rPr>
              <a:t>之间波动。可以认为自</a:t>
            </a:r>
            <a:r>
              <a:rPr lang="en-US" altLang="zh-CN" sz="1600" dirty="0">
                <a:solidFill>
                  <a:schemeClr val="bg1"/>
                </a:solidFill>
              </a:rPr>
              <a:t>18</a:t>
            </a:r>
            <a:r>
              <a:rPr lang="zh-CN" altLang="zh-CN" sz="1600" dirty="0">
                <a:solidFill>
                  <a:schemeClr val="bg1"/>
                </a:solidFill>
              </a:rPr>
              <a:t>秒后，系统已经基本处于平稳状态。</a:t>
            </a:r>
            <a:r>
              <a:rPr lang="zh-CN" altLang="en-US" sz="1600" dirty="0">
                <a:solidFill>
                  <a:schemeClr val="bg1"/>
                </a:solidFill>
              </a:rPr>
              <a:t>此时的位移响应概率密度分布近似服从高斯分布。就性质上而言，系统在原点处做小幅随机振动的可能依然是最大的。</a:t>
            </a:r>
            <a:endParaRPr lang="zh-CN" altLang="zh-CN" sz="1600" dirty="0">
              <a:solidFill>
                <a:schemeClr val="bg1"/>
              </a:solidFill>
            </a:endParaRPr>
          </a:p>
          <a:p>
            <a:pPr>
              <a:lnSpc>
                <a:spcPct val="130000"/>
              </a:lnSpc>
              <a:spcBef>
                <a:spcPts val="600"/>
              </a:spcBef>
            </a:pPr>
            <a:endParaRPr lang="zh-CN" altLang="en-US" sz="2400" dirty="0">
              <a:solidFill>
                <a:schemeClr val="bg1"/>
              </a:solidFill>
              <a:latin typeface="Arial" panose="020B0604020202020204" pitchFamily="34" charset="0"/>
            </a:endParaRPr>
          </a:p>
          <a:p>
            <a:pPr>
              <a:lnSpc>
                <a:spcPct val="130000"/>
              </a:lnSpc>
              <a:spcBef>
                <a:spcPts val="600"/>
              </a:spcBef>
            </a:pPr>
            <a:endParaRPr lang="zh-CN" altLang="en-US" sz="16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2162369" y="1670274"/>
            <a:ext cx="2318327" cy="332399"/>
          </a:xfrm>
          <a:prstGeom prst="rect">
            <a:avLst/>
          </a:prstGeom>
          <a:noFill/>
        </p:spPr>
        <p:txBody>
          <a:bodyPr wrap="square" rtlCol="0">
            <a:spAutoFit/>
          </a:bodyPr>
          <a:lstStyle/>
          <a:p>
            <a:pPr>
              <a:lnSpc>
                <a:spcPct val="130000"/>
              </a:lnSpc>
              <a:spcBef>
                <a:spcPts val="600"/>
              </a:spcBef>
            </a:pPr>
            <a:r>
              <a:rPr lang="zh-CN" altLang="en-US" sz="1200" b="1" kern="0" dirty="0">
                <a:solidFill>
                  <a:schemeClr val="bg1"/>
                </a:solidFill>
                <a:latin typeface="微软雅黑" panose="020B0503020204020204" pitchFamily="34" charset="-122"/>
                <a:ea typeface="微软雅黑" panose="020B0503020204020204" pitchFamily="34" charset="-122"/>
                <a:cs typeface="+mn-ea"/>
                <a:sym typeface="+mn-lt"/>
              </a:rPr>
              <a:t>系统位移</a:t>
            </a:r>
            <a:r>
              <a:rPr lang="en-US" altLang="zh-CN" sz="1200" b="1" kern="0"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200" b="1" kern="0" dirty="0">
                <a:solidFill>
                  <a:schemeClr val="bg1"/>
                </a:solidFill>
                <a:latin typeface="微软雅黑" panose="020B0503020204020204" pitchFamily="34" charset="-122"/>
                <a:ea typeface="微软雅黑" panose="020B0503020204020204" pitchFamily="34" charset="-122"/>
                <a:cs typeface="+mn-ea"/>
                <a:sym typeface="+mn-lt"/>
              </a:rPr>
              <a:t>时间响应概率密度图</a:t>
            </a:r>
          </a:p>
        </p:txBody>
      </p:sp>
      <p:pic>
        <p:nvPicPr>
          <p:cNvPr id="11" name="图片 10" descr="C:\Users\王海奇\AppData\Local\Microsoft\Windows\INetCache\Content.Word\dis4.bmp"/>
          <p:cNvPicPr/>
          <p:nvPr/>
        </p:nvPicPr>
        <p:blipFill>
          <a:blip r:embed="rId7">
            <a:extLst>
              <a:ext uri="{28A0092B-C50C-407E-A947-70E740481C1C}">
                <a14:useLocalDpi xmlns:a14="http://schemas.microsoft.com/office/drawing/2010/main" val="0"/>
              </a:ext>
            </a:extLst>
          </a:blip>
          <a:srcRect/>
          <a:stretch>
            <a:fillRect/>
          </a:stretch>
        </p:blipFill>
        <p:spPr bwMode="auto">
          <a:xfrm>
            <a:off x="1299507" y="2144785"/>
            <a:ext cx="3960000" cy="2970000"/>
          </a:xfrm>
          <a:prstGeom prst="rect">
            <a:avLst/>
          </a:prstGeom>
          <a:noFill/>
          <a:ln>
            <a:noFill/>
          </a:ln>
        </p:spPr>
      </p:pic>
    </p:spTree>
    <p:custDataLst>
      <p:tags r:id="rId1"/>
    </p:custDataLst>
    <p:extLst>
      <p:ext uri="{BB962C8B-B14F-4D97-AF65-F5344CB8AC3E}">
        <p14:creationId xmlns:p14="http://schemas.microsoft.com/office/powerpoint/2010/main" val="3275054852"/>
      </p:ext>
    </p:extLst>
  </p:cSld>
  <p:clrMapOvr>
    <a:masterClrMapping/>
  </p:clrMapOvr>
  <p:transition advTm="2126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solidFill>
                  <a:srgbClr val="FFFFFF"/>
                </a:solidFill>
                <a:latin typeface="微软雅黑"/>
                <a:cs typeface="微软雅黑"/>
              </a:rPr>
              <a:t>结果分析</a:t>
            </a:r>
            <a:endParaRPr lang="en-US" altLang="zh-CN" dirty="0">
              <a:solidFill>
                <a:srgbClr val="FFFFFF"/>
              </a:solidFill>
              <a:latin typeface="微软雅黑"/>
              <a:cs typeface="微软雅黑"/>
            </a:endParaRPr>
          </a:p>
        </p:txBody>
      </p:sp>
      <p:sp>
        <p:nvSpPr>
          <p:cNvPr id="3" name="文本框 2"/>
          <p:cNvSpPr txBox="1"/>
          <p:nvPr/>
        </p:nvSpPr>
        <p:spPr>
          <a:xfrm>
            <a:off x="1921164" y="1838038"/>
            <a:ext cx="2346036" cy="332399"/>
          </a:xfrm>
          <a:prstGeom prst="rect">
            <a:avLst/>
          </a:prstGeom>
          <a:noFill/>
        </p:spPr>
        <p:txBody>
          <a:bodyPr wrap="square" rtlCol="0">
            <a:spAutoFit/>
          </a:bodyPr>
          <a:lstStyle/>
          <a:p>
            <a:pPr>
              <a:lnSpc>
                <a:spcPct val="130000"/>
              </a:lnSpc>
              <a:spcBef>
                <a:spcPts val="600"/>
              </a:spcBef>
            </a:pPr>
            <a:r>
              <a:rPr lang="zh-CN" altLang="en-US" sz="1200" b="1" kern="0" dirty="0">
                <a:solidFill>
                  <a:schemeClr val="bg1"/>
                </a:solidFill>
                <a:latin typeface="微软雅黑" panose="020B0503020204020204" pitchFamily="34" charset="-122"/>
                <a:ea typeface="微软雅黑" panose="020B0503020204020204" pitchFamily="34" charset="-122"/>
                <a:cs typeface="+mn-ea"/>
                <a:sym typeface="+mn-lt"/>
              </a:rPr>
              <a:t>系统速度</a:t>
            </a:r>
            <a:r>
              <a:rPr lang="en-US" altLang="zh-CN" sz="1200" b="1" kern="0"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200" b="1" kern="0" dirty="0">
                <a:solidFill>
                  <a:schemeClr val="bg1"/>
                </a:solidFill>
                <a:latin typeface="微软雅黑" panose="020B0503020204020204" pitchFamily="34" charset="-122"/>
                <a:ea typeface="微软雅黑" panose="020B0503020204020204" pitchFamily="34" charset="-122"/>
                <a:cs typeface="+mn-ea"/>
                <a:sym typeface="+mn-lt"/>
              </a:rPr>
              <a:t>时间响应概率密度图</a:t>
            </a:r>
          </a:p>
        </p:txBody>
      </p:sp>
      <p:pic>
        <p:nvPicPr>
          <p:cNvPr id="4" name="图片 3" descr="C:\Users\王海奇\AppData\Local\Microsoft\Windows\INetCache\Content.Word\vel1.bmp"/>
          <p:cNvPicPr/>
          <p:nvPr/>
        </p:nvPicPr>
        <p:blipFill>
          <a:blip r:embed="rId3">
            <a:extLst>
              <a:ext uri="{28A0092B-C50C-407E-A947-70E740481C1C}">
                <a14:useLocalDpi xmlns:a14="http://schemas.microsoft.com/office/drawing/2010/main" val="0"/>
              </a:ext>
            </a:extLst>
          </a:blip>
          <a:srcRect/>
          <a:stretch>
            <a:fillRect/>
          </a:stretch>
        </p:blipFill>
        <p:spPr bwMode="auto">
          <a:xfrm>
            <a:off x="974703" y="2370594"/>
            <a:ext cx="3959860" cy="2971165"/>
          </a:xfrm>
          <a:prstGeom prst="rect">
            <a:avLst/>
          </a:prstGeom>
          <a:noFill/>
          <a:ln>
            <a:noFill/>
          </a:ln>
        </p:spPr>
      </p:pic>
      <p:pic>
        <p:nvPicPr>
          <p:cNvPr id="5" name="图片 4" descr="C:\Users\王海奇\AppData\Local\Microsoft\Windows\INetCache\Content.Word\vel2.bmp"/>
          <p:cNvPicPr/>
          <p:nvPr/>
        </p:nvPicPr>
        <p:blipFill>
          <a:blip r:embed="rId4">
            <a:extLst>
              <a:ext uri="{28A0092B-C50C-407E-A947-70E740481C1C}">
                <a14:useLocalDpi xmlns:a14="http://schemas.microsoft.com/office/drawing/2010/main" val="0"/>
              </a:ext>
            </a:extLst>
          </a:blip>
          <a:srcRect/>
          <a:stretch>
            <a:fillRect/>
          </a:stretch>
        </p:blipFill>
        <p:spPr bwMode="auto">
          <a:xfrm>
            <a:off x="974703" y="2370593"/>
            <a:ext cx="3959860" cy="2971165"/>
          </a:xfrm>
          <a:prstGeom prst="rect">
            <a:avLst/>
          </a:prstGeom>
          <a:noFill/>
          <a:ln>
            <a:noFill/>
          </a:ln>
        </p:spPr>
      </p:pic>
      <p:pic>
        <p:nvPicPr>
          <p:cNvPr id="6" name="图片 5" descr="C:\Users\王海奇\AppData\Local\Microsoft\Windows\INetCache\Content.Word\vel5.bmp"/>
          <p:cNvPicPr/>
          <p:nvPr/>
        </p:nvPicPr>
        <p:blipFill>
          <a:blip r:embed="rId5">
            <a:extLst>
              <a:ext uri="{28A0092B-C50C-407E-A947-70E740481C1C}">
                <a14:useLocalDpi xmlns:a14="http://schemas.microsoft.com/office/drawing/2010/main" val="0"/>
              </a:ext>
            </a:extLst>
          </a:blip>
          <a:srcRect/>
          <a:stretch>
            <a:fillRect/>
          </a:stretch>
        </p:blipFill>
        <p:spPr bwMode="auto">
          <a:xfrm>
            <a:off x="974703" y="2370592"/>
            <a:ext cx="3959860" cy="2971165"/>
          </a:xfrm>
          <a:prstGeom prst="rect">
            <a:avLst/>
          </a:prstGeom>
          <a:noFill/>
          <a:ln>
            <a:noFill/>
          </a:ln>
        </p:spPr>
      </p:pic>
      <p:pic>
        <p:nvPicPr>
          <p:cNvPr id="7" name="图片 6" descr="C:\Users\王海奇\AppData\Local\Microsoft\Windows\INetCache\Content.Word\vel4.bmp"/>
          <p:cNvPicPr/>
          <p:nvPr/>
        </p:nvPicPr>
        <p:blipFill>
          <a:blip r:embed="rId6">
            <a:extLst>
              <a:ext uri="{28A0092B-C50C-407E-A947-70E740481C1C}">
                <a14:useLocalDpi xmlns:a14="http://schemas.microsoft.com/office/drawing/2010/main" val="0"/>
              </a:ext>
            </a:extLst>
          </a:blip>
          <a:srcRect/>
          <a:stretch>
            <a:fillRect/>
          </a:stretch>
        </p:blipFill>
        <p:spPr bwMode="auto">
          <a:xfrm>
            <a:off x="1002325" y="2370594"/>
            <a:ext cx="3959860" cy="2971165"/>
          </a:xfrm>
          <a:prstGeom prst="rect">
            <a:avLst/>
          </a:prstGeom>
          <a:noFill/>
          <a:ln>
            <a:noFill/>
          </a:ln>
        </p:spPr>
      </p:pic>
      <p:pic>
        <p:nvPicPr>
          <p:cNvPr id="8" name="图片 7" descr="C:\Users\王海奇\AppData\Local\Microsoft\Windows\INetCache\Content.Word\11.bmp"/>
          <p:cNvPicPr/>
          <p:nvPr/>
        </p:nvPicPr>
        <p:blipFill>
          <a:blip r:embed="rId7">
            <a:extLst>
              <a:ext uri="{28A0092B-C50C-407E-A947-70E740481C1C}">
                <a14:useLocalDpi xmlns:a14="http://schemas.microsoft.com/office/drawing/2010/main" val="0"/>
              </a:ext>
            </a:extLst>
          </a:blip>
          <a:srcRect/>
          <a:stretch>
            <a:fillRect/>
          </a:stretch>
        </p:blipFill>
        <p:spPr bwMode="auto">
          <a:xfrm>
            <a:off x="988514" y="2370594"/>
            <a:ext cx="3959860" cy="2971165"/>
          </a:xfrm>
          <a:prstGeom prst="rect">
            <a:avLst/>
          </a:prstGeom>
          <a:noFill/>
          <a:ln>
            <a:noFill/>
          </a:ln>
        </p:spPr>
      </p:pic>
      <p:sp>
        <p:nvSpPr>
          <p:cNvPr id="9" name="文本框 8"/>
          <p:cNvSpPr txBox="1"/>
          <p:nvPr/>
        </p:nvSpPr>
        <p:spPr>
          <a:xfrm>
            <a:off x="6354618" y="1320801"/>
            <a:ext cx="5190836" cy="4890570"/>
          </a:xfrm>
          <a:prstGeom prst="rect">
            <a:avLst/>
          </a:prstGeom>
          <a:noFill/>
        </p:spPr>
        <p:txBody>
          <a:bodyPr wrap="square" rtlCol="0">
            <a:spAutoFit/>
          </a:bodyPr>
          <a:lstStyle/>
          <a:p>
            <a:pPr>
              <a:lnSpc>
                <a:spcPct val="130000"/>
              </a:lnSpc>
              <a:spcBef>
                <a:spcPts val="600"/>
              </a:spcBef>
            </a:pPr>
            <a:r>
              <a:rPr lang="zh-CN" altLang="zh-CN" sz="1600" dirty="0">
                <a:solidFill>
                  <a:schemeClr val="bg1"/>
                </a:solidFill>
              </a:rPr>
              <a:t>与位移</a:t>
            </a:r>
            <a:r>
              <a:rPr lang="en-US" altLang="zh-CN" sz="1600" dirty="0">
                <a:solidFill>
                  <a:schemeClr val="bg1"/>
                </a:solidFill>
              </a:rPr>
              <a:t>-</a:t>
            </a:r>
            <a:r>
              <a:rPr lang="zh-CN" altLang="zh-CN" sz="1600" dirty="0">
                <a:solidFill>
                  <a:schemeClr val="bg1"/>
                </a:solidFill>
              </a:rPr>
              <a:t>时间概率密度图非常相似，速度</a:t>
            </a:r>
            <a:r>
              <a:rPr lang="en-US" altLang="zh-CN" sz="1600" dirty="0">
                <a:solidFill>
                  <a:schemeClr val="bg1"/>
                </a:solidFill>
              </a:rPr>
              <a:t>-</a:t>
            </a:r>
            <a:r>
              <a:rPr lang="zh-CN" altLang="zh-CN" sz="1600" dirty="0">
                <a:solidFill>
                  <a:schemeClr val="bg1"/>
                </a:solidFill>
              </a:rPr>
              <a:t>时间概率密度图在初始</a:t>
            </a:r>
            <a:r>
              <a:rPr lang="en-US" altLang="zh-CN" sz="1600" dirty="0">
                <a:solidFill>
                  <a:schemeClr val="bg1"/>
                </a:solidFill>
              </a:rPr>
              <a:t>10</a:t>
            </a:r>
            <a:r>
              <a:rPr lang="zh-CN" altLang="zh-CN" sz="1600" dirty="0">
                <a:solidFill>
                  <a:schemeClr val="bg1"/>
                </a:solidFill>
              </a:rPr>
              <a:t>秒的非平稳阶段变化剧烈</a:t>
            </a:r>
            <a:r>
              <a:rPr lang="zh-CN" altLang="en-US" sz="1600" dirty="0">
                <a:solidFill>
                  <a:schemeClr val="bg1"/>
                </a:solidFill>
              </a:rPr>
              <a:t>，</a:t>
            </a:r>
            <a:r>
              <a:rPr lang="zh-CN" altLang="zh-CN" sz="1600" dirty="0">
                <a:solidFill>
                  <a:schemeClr val="bg1"/>
                </a:solidFill>
              </a:rPr>
              <a:t>在前</a:t>
            </a:r>
            <a:r>
              <a:rPr lang="en-US" altLang="zh-CN" sz="1600" dirty="0">
                <a:solidFill>
                  <a:schemeClr val="bg1"/>
                </a:solidFill>
              </a:rPr>
              <a:t>10</a:t>
            </a:r>
            <a:r>
              <a:rPr lang="zh-CN" altLang="zh-CN" sz="1600" dirty="0">
                <a:solidFill>
                  <a:schemeClr val="bg1"/>
                </a:solidFill>
              </a:rPr>
              <a:t>秒内的响应都集中分布在原点附近，</a:t>
            </a:r>
            <a:r>
              <a:rPr lang="zh-CN" altLang="en-US" sz="1600" dirty="0">
                <a:solidFill>
                  <a:schemeClr val="bg1"/>
                </a:solidFill>
              </a:rPr>
              <a:t>这说明初始时刻响应的运动状态最可能是较小速度的随机振动。</a:t>
            </a:r>
            <a:r>
              <a:rPr lang="zh-CN" altLang="zh-CN" sz="1600" dirty="0">
                <a:solidFill>
                  <a:schemeClr val="bg1"/>
                </a:solidFill>
              </a:rPr>
              <a:t>而</a:t>
            </a:r>
            <a:r>
              <a:rPr lang="zh-CN" altLang="en-US" sz="1600" dirty="0">
                <a:solidFill>
                  <a:schemeClr val="bg1"/>
                </a:solidFill>
              </a:rPr>
              <a:t>随后</a:t>
            </a:r>
            <a:r>
              <a:rPr lang="zh-CN" altLang="zh-CN" sz="1600" dirty="0">
                <a:solidFill>
                  <a:schemeClr val="bg1"/>
                </a:solidFill>
              </a:rPr>
              <a:t>概率密度分布区域也急速扩大。</a:t>
            </a:r>
            <a:r>
              <a:rPr lang="zh-CN" altLang="en-US" sz="1600" dirty="0">
                <a:solidFill>
                  <a:schemeClr val="bg1"/>
                </a:solidFill>
              </a:rPr>
              <a:t>即在这一阶段，系统处于运动提速时期。</a:t>
            </a:r>
            <a:r>
              <a:rPr lang="zh-CN" altLang="zh-CN" sz="1600" dirty="0">
                <a:solidFill>
                  <a:schemeClr val="bg1"/>
                </a:solidFill>
              </a:rPr>
              <a:t>自第</a:t>
            </a:r>
            <a:r>
              <a:rPr lang="en-US" altLang="zh-CN" sz="1600" dirty="0">
                <a:solidFill>
                  <a:schemeClr val="bg1"/>
                </a:solidFill>
              </a:rPr>
              <a:t>10</a:t>
            </a:r>
            <a:r>
              <a:rPr lang="zh-CN" altLang="zh-CN" sz="1600" dirty="0">
                <a:solidFill>
                  <a:schemeClr val="bg1"/>
                </a:solidFill>
              </a:rPr>
              <a:t>秒开始，</a:t>
            </a:r>
            <a:r>
              <a:rPr lang="zh-CN" altLang="en-US" sz="1600" dirty="0">
                <a:solidFill>
                  <a:schemeClr val="bg1"/>
                </a:solidFill>
              </a:rPr>
              <a:t>原点处</a:t>
            </a:r>
            <a:r>
              <a:rPr lang="zh-CN" altLang="zh-CN" sz="1600" dirty="0">
                <a:solidFill>
                  <a:schemeClr val="bg1"/>
                </a:solidFill>
              </a:rPr>
              <a:t>概率密度峰值的下降速度开始明显放缓</a:t>
            </a:r>
            <a:r>
              <a:rPr lang="zh-CN" altLang="en-US" sz="1600" dirty="0">
                <a:solidFill>
                  <a:schemeClr val="bg1"/>
                </a:solidFill>
              </a:rPr>
              <a:t>，速度的提升也逐渐停止。</a:t>
            </a:r>
            <a:r>
              <a:rPr lang="zh-CN" altLang="zh-CN" sz="1600" dirty="0">
                <a:solidFill>
                  <a:schemeClr val="bg1"/>
                </a:solidFill>
              </a:rPr>
              <a:t>在第</a:t>
            </a:r>
            <a:r>
              <a:rPr lang="en-US" altLang="zh-CN" sz="1600" dirty="0">
                <a:solidFill>
                  <a:schemeClr val="bg1"/>
                </a:solidFill>
              </a:rPr>
              <a:t>10</a:t>
            </a:r>
            <a:r>
              <a:rPr lang="zh-CN" altLang="zh-CN" sz="1600" dirty="0">
                <a:solidFill>
                  <a:schemeClr val="bg1"/>
                </a:solidFill>
              </a:rPr>
              <a:t>秒到第</a:t>
            </a:r>
            <a:r>
              <a:rPr lang="en-US" altLang="zh-CN" sz="1600" dirty="0">
                <a:solidFill>
                  <a:schemeClr val="bg1"/>
                </a:solidFill>
              </a:rPr>
              <a:t>18</a:t>
            </a:r>
            <a:r>
              <a:rPr lang="zh-CN" altLang="zh-CN" sz="1600" dirty="0">
                <a:solidFill>
                  <a:schemeClr val="bg1"/>
                </a:solidFill>
              </a:rPr>
              <a:t>秒之间，概率密度峰值缓慢波动，自</a:t>
            </a:r>
            <a:r>
              <a:rPr lang="en-US" altLang="zh-CN" sz="1600" dirty="0">
                <a:solidFill>
                  <a:schemeClr val="bg1"/>
                </a:solidFill>
              </a:rPr>
              <a:t>0.7</a:t>
            </a:r>
            <a:r>
              <a:rPr lang="zh-CN" altLang="zh-CN" sz="1600" dirty="0">
                <a:solidFill>
                  <a:schemeClr val="bg1"/>
                </a:solidFill>
              </a:rPr>
              <a:t>下降至</a:t>
            </a:r>
            <a:r>
              <a:rPr lang="en-US" altLang="zh-CN" sz="1600" dirty="0">
                <a:solidFill>
                  <a:schemeClr val="bg1"/>
                </a:solidFill>
              </a:rPr>
              <a:t>0.6</a:t>
            </a:r>
            <a:r>
              <a:rPr lang="zh-CN" altLang="zh-CN" sz="1600" dirty="0">
                <a:solidFill>
                  <a:schemeClr val="bg1"/>
                </a:solidFill>
              </a:rPr>
              <a:t>，而受影响范围几乎</a:t>
            </a:r>
            <a:r>
              <a:rPr lang="zh-CN" altLang="en-US" sz="1600" dirty="0">
                <a:solidFill>
                  <a:schemeClr val="bg1"/>
                </a:solidFill>
              </a:rPr>
              <a:t>无</a:t>
            </a:r>
            <a:r>
              <a:rPr lang="zh-CN" altLang="zh-CN" sz="1600" dirty="0">
                <a:solidFill>
                  <a:schemeClr val="bg1"/>
                </a:solidFill>
              </a:rPr>
              <a:t>变化。滞迟系统在这一阶段尚未达到平稳状态</a:t>
            </a:r>
            <a:r>
              <a:rPr lang="zh-CN" altLang="en-US" sz="1600" dirty="0">
                <a:solidFill>
                  <a:schemeClr val="bg1"/>
                </a:solidFill>
              </a:rPr>
              <a:t>。</a:t>
            </a:r>
            <a:r>
              <a:rPr lang="zh-CN" altLang="zh-CN" sz="1600" dirty="0">
                <a:solidFill>
                  <a:schemeClr val="bg1"/>
                </a:solidFill>
              </a:rPr>
              <a:t>自</a:t>
            </a:r>
            <a:r>
              <a:rPr lang="en-US" altLang="zh-CN" sz="1600" dirty="0">
                <a:solidFill>
                  <a:schemeClr val="bg1"/>
                </a:solidFill>
              </a:rPr>
              <a:t>18</a:t>
            </a:r>
            <a:r>
              <a:rPr lang="zh-CN" altLang="zh-CN" sz="1600" dirty="0">
                <a:solidFill>
                  <a:schemeClr val="bg1"/>
                </a:solidFill>
              </a:rPr>
              <a:t>秒开始，其概率密度分布区域基本不再变化，原点处峰值在</a:t>
            </a:r>
            <a:r>
              <a:rPr lang="en-US" altLang="zh-CN" sz="1600" dirty="0">
                <a:solidFill>
                  <a:schemeClr val="bg1"/>
                </a:solidFill>
              </a:rPr>
              <a:t>0.6</a:t>
            </a:r>
            <a:r>
              <a:rPr lang="zh-CN" altLang="zh-CN" sz="1600" dirty="0">
                <a:solidFill>
                  <a:schemeClr val="bg1"/>
                </a:solidFill>
              </a:rPr>
              <a:t>至</a:t>
            </a:r>
            <a:r>
              <a:rPr lang="en-US" altLang="zh-CN" sz="1600" dirty="0">
                <a:solidFill>
                  <a:schemeClr val="bg1"/>
                </a:solidFill>
              </a:rPr>
              <a:t>0.5</a:t>
            </a:r>
            <a:r>
              <a:rPr lang="zh-CN" altLang="zh-CN" sz="1600" dirty="0">
                <a:solidFill>
                  <a:schemeClr val="bg1"/>
                </a:solidFill>
              </a:rPr>
              <a:t>之间波动。可以认为自</a:t>
            </a:r>
            <a:r>
              <a:rPr lang="en-US" altLang="zh-CN" sz="1600" dirty="0">
                <a:solidFill>
                  <a:schemeClr val="bg1"/>
                </a:solidFill>
              </a:rPr>
              <a:t>18</a:t>
            </a:r>
            <a:r>
              <a:rPr lang="zh-CN" altLang="zh-CN" sz="1600" dirty="0">
                <a:solidFill>
                  <a:schemeClr val="bg1"/>
                </a:solidFill>
              </a:rPr>
              <a:t>秒后，系统已经基本处于平稳状态。</a:t>
            </a:r>
            <a:r>
              <a:rPr lang="zh-CN" altLang="en-US" sz="1600" dirty="0">
                <a:solidFill>
                  <a:schemeClr val="bg1"/>
                </a:solidFill>
              </a:rPr>
              <a:t>此时的速度响应概率密度分布近似服从高斯分布，平稳状态下，系统做低速运动的可能性最大。</a:t>
            </a:r>
            <a:endParaRPr lang="zh-CN" altLang="zh-CN" sz="1600" dirty="0">
              <a:solidFill>
                <a:schemeClr val="bg1"/>
              </a:solidFill>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custDataLst>
      <p:tags r:id="rId1"/>
    </p:custDataLst>
    <p:extLst>
      <p:ext uri="{BB962C8B-B14F-4D97-AF65-F5344CB8AC3E}">
        <p14:creationId xmlns:p14="http://schemas.microsoft.com/office/powerpoint/2010/main" val="2126070507"/>
      </p:ext>
    </p:extLst>
  </p:cSld>
  <p:clrMapOvr>
    <a:masterClrMapping/>
  </p:clrMapOvr>
  <p:transition advTm="81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solidFill>
                  <a:srgbClr val="FFFFFF"/>
                </a:solidFill>
                <a:latin typeface="微软雅黑"/>
                <a:cs typeface="微软雅黑"/>
              </a:rPr>
              <a:t>结果分析</a:t>
            </a:r>
            <a:endParaRPr lang="en-US" altLang="zh-CN" dirty="0">
              <a:solidFill>
                <a:srgbClr val="FFFFFF"/>
              </a:solidFill>
              <a:latin typeface="微软雅黑"/>
              <a:cs typeface="微软雅黑"/>
            </a:endParaRPr>
          </a:p>
        </p:txBody>
      </p:sp>
      <p:pic>
        <p:nvPicPr>
          <p:cNvPr id="10" name="图片 9"/>
          <p:cNvPicPr>
            <a:picLocks noChangeAspect="1"/>
          </p:cNvPicPr>
          <p:nvPr/>
        </p:nvPicPr>
        <p:blipFill>
          <a:blip r:embed="rId2"/>
          <a:stretch>
            <a:fillRect/>
          </a:stretch>
        </p:blipFill>
        <p:spPr>
          <a:xfrm>
            <a:off x="876005" y="2299855"/>
            <a:ext cx="4804734" cy="3602178"/>
          </a:xfrm>
          <a:prstGeom prst="rect">
            <a:avLst/>
          </a:prstGeom>
        </p:spPr>
      </p:pic>
      <p:sp>
        <p:nvSpPr>
          <p:cNvPr id="11" name="矩形 10"/>
          <p:cNvSpPr/>
          <p:nvPr/>
        </p:nvSpPr>
        <p:spPr>
          <a:xfrm>
            <a:off x="1191903" y="1616936"/>
            <a:ext cx="4172937" cy="412421"/>
          </a:xfrm>
          <a:prstGeom prst="rect">
            <a:avLst/>
          </a:prstGeom>
        </p:spPr>
        <p:txBody>
          <a:bodyPr wrap="none">
            <a:spAutoFit/>
          </a:bodyPr>
          <a:lstStyle/>
          <a:p>
            <a:pPr>
              <a:lnSpc>
                <a:spcPct val="130000"/>
              </a:lnSpc>
              <a:spcBef>
                <a:spcPts val="600"/>
              </a:spcBef>
            </a:pPr>
            <a:r>
              <a:rPr lang="zh-CN" altLang="en-US" sz="1600" b="1" kern="0" dirty="0">
                <a:solidFill>
                  <a:schemeClr val="bg1"/>
                </a:solidFill>
                <a:latin typeface="微软雅黑" panose="020B0503020204020204" pitchFamily="34" charset="-122"/>
                <a:ea typeface="微软雅黑" panose="020B0503020204020204" pitchFamily="34" charset="-122"/>
                <a:cs typeface="+mn-ea"/>
                <a:sym typeface="+mn-lt"/>
              </a:rPr>
              <a:t>系统位移</a:t>
            </a:r>
            <a:r>
              <a:rPr lang="en-US" altLang="zh-CN" sz="1600" b="1" kern="0"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kern="0" dirty="0">
                <a:solidFill>
                  <a:schemeClr val="bg1"/>
                </a:solidFill>
                <a:latin typeface="微软雅黑" panose="020B0503020204020204" pitchFamily="34" charset="-122"/>
                <a:ea typeface="微软雅黑" panose="020B0503020204020204" pitchFamily="34" charset="-122"/>
                <a:cs typeface="+mn-ea"/>
                <a:sym typeface="+mn-lt"/>
              </a:rPr>
              <a:t>速度响应联合概率密度图变化过程</a:t>
            </a:r>
          </a:p>
        </p:txBody>
      </p:sp>
      <p:sp>
        <p:nvSpPr>
          <p:cNvPr id="12" name="文本框 11"/>
          <p:cNvSpPr txBox="1"/>
          <p:nvPr/>
        </p:nvSpPr>
        <p:spPr>
          <a:xfrm>
            <a:off x="6483927" y="618932"/>
            <a:ext cx="5033818" cy="5533823"/>
          </a:xfrm>
          <a:prstGeom prst="rect">
            <a:avLst/>
          </a:prstGeom>
          <a:noFill/>
        </p:spPr>
        <p:txBody>
          <a:bodyPr wrap="square" rtlCol="0">
            <a:spAutoFit/>
          </a:bodyPr>
          <a:lstStyle/>
          <a:p>
            <a:pPr>
              <a:lnSpc>
                <a:spcPct val="130000"/>
              </a:lnSpc>
              <a:spcBef>
                <a:spcPts val="600"/>
              </a:spcBef>
            </a:pPr>
            <a:r>
              <a:rPr lang="zh-CN" altLang="zh-CN" sz="1600" dirty="0">
                <a:solidFill>
                  <a:schemeClr val="bg1"/>
                </a:solidFill>
              </a:rPr>
              <a:t>初始时刻</a:t>
            </a:r>
            <a:r>
              <a:rPr lang="zh-CN" altLang="en-US" sz="1600" dirty="0">
                <a:solidFill>
                  <a:schemeClr val="bg1"/>
                </a:solidFill>
              </a:rPr>
              <a:t>，滞</a:t>
            </a:r>
            <a:r>
              <a:rPr lang="zh-CN" altLang="zh-CN" sz="1600" dirty="0">
                <a:solidFill>
                  <a:schemeClr val="bg1"/>
                </a:solidFill>
              </a:rPr>
              <a:t>迟系统的非平稳位移</a:t>
            </a:r>
            <a:r>
              <a:rPr lang="en-US" altLang="zh-CN" sz="1600" dirty="0">
                <a:solidFill>
                  <a:schemeClr val="bg1"/>
                </a:solidFill>
              </a:rPr>
              <a:t>-</a:t>
            </a:r>
            <a:r>
              <a:rPr lang="zh-CN" altLang="zh-CN" sz="1600" dirty="0">
                <a:solidFill>
                  <a:schemeClr val="bg1"/>
                </a:solidFill>
              </a:rPr>
              <a:t>速度的联合概率密度是在原点处高度集中的尖峰，数值约为</a:t>
            </a:r>
            <a:r>
              <a:rPr lang="en-US" altLang="zh-CN" sz="1600" dirty="0">
                <a:solidFill>
                  <a:schemeClr val="bg1"/>
                </a:solidFill>
              </a:rPr>
              <a:t>16</a:t>
            </a:r>
            <a:r>
              <a:rPr lang="zh-CN" altLang="zh-CN" sz="1600" dirty="0">
                <a:solidFill>
                  <a:schemeClr val="bg1"/>
                </a:solidFill>
              </a:rPr>
              <a:t>。即在原点（</a:t>
            </a:r>
            <a:r>
              <a:rPr lang="en-US" altLang="zh-CN" sz="1600" dirty="0">
                <a:solidFill>
                  <a:schemeClr val="bg1"/>
                </a:solidFill>
              </a:rPr>
              <a:t>0,0</a:t>
            </a:r>
            <a:r>
              <a:rPr lang="zh-CN" altLang="zh-CN" sz="1600" dirty="0">
                <a:solidFill>
                  <a:schemeClr val="bg1"/>
                </a:solidFill>
              </a:rPr>
              <a:t>）附近概率密度极大，而响应区域极小。这说明系统在开始受到白噪声激励时的运动状态是：只具有小幅度的随机振动，且速度很低，系统非平稳响应只有这一种可能的运动状态，不会发生状态的跳跃。此外，尖峰底部并非圆形，其位移轴向长度与速度轴向长度之比为</a:t>
            </a:r>
            <a:r>
              <a:rPr lang="en-US" altLang="zh-CN" sz="1600" dirty="0">
                <a:solidFill>
                  <a:schemeClr val="bg1"/>
                </a:solidFill>
              </a:rPr>
              <a:t>1.5</a:t>
            </a:r>
            <a:r>
              <a:rPr lang="zh-CN" altLang="zh-CN" sz="1600" dirty="0">
                <a:solidFill>
                  <a:schemeClr val="bg1"/>
                </a:solidFill>
              </a:rPr>
              <a:t>。在</a:t>
            </a:r>
            <a:r>
              <a:rPr lang="en-US" altLang="zh-CN" sz="1600" dirty="0">
                <a:solidFill>
                  <a:schemeClr val="bg1"/>
                </a:solidFill>
              </a:rPr>
              <a:t>1-10</a:t>
            </a:r>
            <a:r>
              <a:rPr lang="zh-CN" altLang="zh-CN" sz="1600" dirty="0">
                <a:solidFill>
                  <a:schemeClr val="bg1"/>
                </a:solidFill>
              </a:rPr>
              <a:t>秒期间，系统位移</a:t>
            </a:r>
            <a:r>
              <a:rPr lang="en-US" altLang="zh-CN" sz="1600" dirty="0">
                <a:solidFill>
                  <a:schemeClr val="bg1"/>
                </a:solidFill>
              </a:rPr>
              <a:t>-</a:t>
            </a:r>
            <a:r>
              <a:rPr lang="zh-CN" altLang="zh-CN" sz="1600" dirty="0">
                <a:solidFill>
                  <a:schemeClr val="bg1"/>
                </a:solidFill>
              </a:rPr>
              <a:t>速度联合概率密度的峰值迅速下降，且</a:t>
            </a:r>
            <a:r>
              <a:rPr lang="zh-CN" altLang="en-US" sz="1600" dirty="0">
                <a:solidFill>
                  <a:schemeClr val="bg1"/>
                </a:solidFill>
              </a:rPr>
              <a:t>响应</a:t>
            </a:r>
            <a:r>
              <a:rPr lang="zh-CN" altLang="zh-CN" sz="1600" dirty="0">
                <a:solidFill>
                  <a:schemeClr val="bg1"/>
                </a:solidFill>
              </a:rPr>
              <a:t>区域由原点向四周迅速扩散。</a:t>
            </a:r>
            <a:r>
              <a:rPr lang="zh-CN" altLang="en-US" sz="1600" dirty="0">
                <a:solidFill>
                  <a:schemeClr val="bg1"/>
                </a:solidFill>
              </a:rPr>
              <a:t>这说明随着激励的持续作用，系统发生较大幅度和较大速度运动的可能逐渐增加。</a:t>
            </a:r>
            <a:r>
              <a:rPr lang="zh-CN" altLang="zh-CN" sz="1600" dirty="0">
                <a:solidFill>
                  <a:schemeClr val="bg1"/>
                </a:solidFill>
              </a:rPr>
              <a:t>系统此时仍然处于非平稳状态。从</a:t>
            </a:r>
            <a:r>
              <a:rPr lang="en-US" altLang="zh-CN" sz="1600" dirty="0">
                <a:solidFill>
                  <a:schemeClr val="bg1"/>
                </a:solidFill>
              </a:rPr>
              <a:t>10</a:t>
            </a:r>
            <a:r>
              <a:rPr lang="zh-CN" altLang="zh-CN" sz="1600" dirty="0">
                <a:solidFill>
                  <a:schemeClr val="bg1"/>
                </a:solidFill>
              </a:rPr>
              <a:t>秒开始，系统的响应变化就逐渐减小，至</a:t>
            </a:r>
            <a:r>
              <a:rPr lang="en-US" altLang="zh-CN" sz="1600" dirty="0">
                <a:solidFill>
                  <a:schemeClr val="bg1"/>
                </a:solidFill>
              </a:rPr>
              <a:t>18</a:t>
            </a:r>
            <a:r>
              <a:rPr lang="zh-CN" altLang="zh-CN" sz="1600" dirty="0">
                <a:solidFill>
                  <a:schemeClr val="bg1"/>
                </a:solidFill>
              </a:rPr>
              <a:t>秒时，基本不再有变化。体现在峰值不再变动和分布区域不定。可以认为自</a:t>
            </a:r>
            <a:r>
              <a:rPr lang="en-US" altLang="zh-CN" sz="1600" dirty="0">
                <a:solidFill>
                  <a:schemeClr val="bg1"/>
                </a:solidFill>
              </a:rPr>
              <a:t>18</a:t>
            </a:r>
            <a:r>
              <a:rPr lang="zh-CN" altLang="zh-CN" sz="1600" dirty="0">
                <a:solidFill>
                  <a:schemeClr val="bg1"/>
                </a:solidFill>
              </a:rPr>
              <a:t>秒后，系统已经达到平稳状态。</a:t>
            </a:r>
            <a:r>
              <a:rPr lang="zh-CN" altLang="en-US" sz="1600" dirty="0">
                <a:solidFill>
                  <a:schemeClr val="bg1"/>
                </a:solidFill>
              </a:rPr>
              <a:t>此时概率密度图是一个平缓的峰，这说明系统响应可能出现在较广阔的区域内，但是最可能在原点附近做小幅、低速随机振动。</a:t>
            </a:r>
            <a:endParaRPr lang="zh-CN" altLang="zh-CN" dirty="0"/>
          </a:p>
        </p:txBody>
      </p:sp>
    </p:spTree>
    <p:extLst>
      <p:ext uri="{BB962C8B-B14F-4D97-AF65-F5344CB8AC3E}">
        <p14:creationId xmlns:p14="http://schemas.microsoft.com/office/powerpoint/2010/main" val="1344064968"/>
      </p:ext>
    </p:extLst>
  </p:cSld>
  <p:clrMapOvr>
    <a:masterClrMapping/>
  </p:clrMapOvr>
  <mc:AlternateContent xmlns:mc="http://schemas.openxmlformats.org/markup-compatibility/2006" xmlns:p14="http://schemas.microsoft.com/office/powerpoint/2010/main">
    <mc:Choice Requires="p14">
      <p:transition spd="med" p14:dur="700" advTm="61470">
        <p:fade/>
      </p:transition>
    </mc:Choice>
    <mc:Fallback xmlns="">
      <p:transition spd="med" advTm="6147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FFFFFF"/>
                </a:solidFill>
                <a:latin typeface="微软雅黑"/>
                <a:cs typeface="微软雅黑"/>
              </a:rPr>
              <a:t>04 </a:t>
            </a:r>
            <a:r>
              <a:rPr lang="zh-CN" altLang="en-US" dirty="0">
                <a:solidFill>
                  <a:srgbClr val="FFFFFF"/>
                </a:solidFill>
                <a:latin typeface="微软雅黑"/>
                <a:cs typeface="微软雅黑"/>
              </a:rPr>
              <a:t>结果分析</a:t>
            </a:r>
            <a:endParaRPr lang="en-US" altLang="zh-CN" dirty="0">
              <a:solidFill>
                <a:srgbClr val="FFFFFF"/>
              </a:solidFill>
              <a:latin typeface="微软雅黑"/>
              <a:cs typeface="微软雅黑"/>
            </a:endParaRPr>
          </a:p>
        </p:txBody>
      </p:sp>
      <p:pic>
        <p:nvPicPr>
          <p:cNvPr id="3" name="图片 2"/>
          <p:cNvPicPr>
            <a:picLocks noChangeAspect="1"/>
          </p:cNvPicPr>
          <p:nvPr/>
        </p:nvPicPr>
        <p:blipFill>
          <a:blip r:embed="rId2"/>
          <a:stretch>
            <a:fillRect/>
          </a:stretch>
        </p:blipFill>
        <p:spPr>
          <a:xfrm>
            <a:off x="6111623" y="1445149"/>
            <a:ext cx="2885899" cy="2163600"/>
          </a:xfrm>
          <a:prstGeom prst="rect">
            <a:avLst/>
          </a:prstGeom>
        </p:spPr>
      </p:pic>
      <p:pic>
        <p:nvPicPr>
          <p:cNvPr id="5" name="图片 4"/>
          <p:cNvPicPr>
            <a:picLocks noChangeAspect="1"/>
          </p:cNvPicPr>
          <p:nvPr/>
        </p:nvPicPr>
        <p:blipFill>
          <a:blip r:embed="rId3"/>
          <a:stretch>
            <a:fillRect/>
          </a:stretch>
        </p:blipFill>
        <p:spPr>
          <a:xfrm>
            <a:off x="3152641" y="1445151"/>
            <a:ext cx="2883600" cy="2161877"/>
          </a:xfrm>
          <a:prstGeom prst="rect">
            <a:avLst/>
          </a:prstGeom>
        </p:spPr>
      </p:pic>
      <p:sp>
        <p:nvSpPr>
          <p:cNvPr id="6" name="文本框 5"/>
          <p:cNvSpPr txBox="1"/>
          <p:nvPr/>
        </p:nvSpPr>
        <p:spPr>
          <a:xfrm>
            <a:off x="7189733" y="1004236"/>
            <a:ext cx="729674" cy="332399"/>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D=0.1</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4216753" y="1004809"/>
            <a:ext cx="755376" cy="332399"/>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D=0.05</a:t>
            </a: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9" name="图片 8"/>
          <p:cNvPicPr>
            <a:picLocks noChangeAspect="1"/>
          </p:cNvPicPr>
          <p:nvPr/>
        </p:nvPicPr>
        <p:blipFill>
          <a:blip r:embed="rId4"/>
          <a:stretch>
            <a:fillRect/>
          </a:stretch>
        </p:blipFill>
        <p:spPr>
          <a:xfrm>
            <a:off x="193661" y="1445149"/>
            <a:ext cx="2883600" cy="2161876"/>
          </a:xfrm>
          <a:prstGeom prst="rect">
            <a:avLst/>
          </a:prstGeom>
        </p:spPr>
      </p:pic>
      <p:sp>
        <p:nvSpPr>
          <p:cNvPr id="10" name="文本框 9"/>
          <p:cNvSpPr txBox="1"/>
          <p:nvPr/>
        </p:nvSpPr>
        <p:spPr>
          <a:xfrm>
            <a:off x="1257773" y="1004233"/>
            <a:ext cx="755376" cy="332399"/>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D=0.02</a:t>
            </a: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5"/>
          <a:stretch>
            <a:fillRect/>
          </a:stretch>
        </p:blipFill>
        <p:spPr>
          <a:xfrm>
            <a:off x="9070601" y="1445149"/>
            <a:ext cx="2883600" cy="2161876"/>
          </a:xfrm>
          <a:prstGeom prst="rect">
            <a:avLst/>
          </a:prstGeom>
        </p:spPr>
      </p:pic>
      <p:sp>
        <p:nvSpPr>
          <p:cNvPr id="13" name="文本框 12"/>
          <p:cNvSpPr txBox="1"/>
          <p:nvPr/>
        </p:nvSpPr>
        <p:spPr>
          <a:xfrm>
            <a:off x="10148713" y="1004809"/>
            <a:ext cx="729674" cy="332399"/>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D=1</a:t>
            </a:r>
            <a:endParaRPr lang="zh-CN" altLang="en-US" sz="1200" kern="0" dirty="0">
              <a:latin typeface="微软雅黑" panose="020B0503020204020204" pitchFamily="34" charset="-122"/>
              <a:ea typeface="微软雅黑" panose="020B0503020204020204" pitchFamily="34" charset="-122"/>
              <a:cs typeface="+mn-ea"/>
              <a:sym typeface="+mn-lt"/>
            </a:endParaRPr>
          </a:p>
        </p:txBody>
      </p:sp>
      <p:graphicFrame>
        <p:nvGraphicFramePr>
          <p:cNvPr id="14" name="表格 13"/>
          <p:cNvGraphicFramePr>
            <a:graphicFrameLocks noGrp="1"/>
          </p:cNvGraphicFramePr>
          <p:nvPr>
            <p:extLst>
              <p:ext uri="{D42A27DB-BD31-4B8C-83A1-F6EECF244321}">
                <p14:modId xmlns:p14="http://schemas.microsoft.com/office/powerpoint/2010/main" val="3690693048"/>
              </p:ext>
            </p:extLst>
          </p:nvPr>
        </p:nvGraphicFramePr>
        <p:xfrm>
          <a:off x="646480" y="4240517"/>
          <a:ext cx="5190900" cy="1652286"/>
        </p:xfrm>
        <a:graphic>
          <a:graphicData uri="http://schemas.openxmlformats.org/drawingml/2006/table">
            <a:tbl>
              <a:tblPr firstRow="1" firstCol="1" bandRow="1">
                <a:tableStyleId>{5C22544A-7EE6-4342-B048-85BDC9FD1C3A}</a:tableStyleId>
              </a:tblPr>
              <a:tblGrid>
                <a:gridCol w="1297725">
                  <a:extLst>
                    <a:ext uri="{9D8B030D-6E8A-4147-A177-3AD203B41FA5}">
                      <a16:colId xmlns:a16="http://schemas.microsoft.com/office/drawing/2014/main" val="1739382473"/>
                    </a:ext>
                  </a:extLst>
                </a:gridCol>
                <a:gridCol w="1297725">
                  <a:extLst>
                    <a:ext uri="{9D8B030D-6E8A-4147-A177-3AD203B41FA5}">
                      <a16:colId xmlns:a16="http://schemas.microsoft.com/office/drawing/2014/main" val="3979400276"/>
                    </a:ext>
                  </a:extLst>
                </a:gridCol>
                <a:gridCol w="1297725">
                  <a:extLst>
                    <a:ext uri="{9D8B030D-6E8A-4147-A177-3AD203B41FA5}">
                      <a16:colId xmlns:a16="http://schemas.microsoft.com/office/drawing/2014/main" val="717628028"/>
                    </a:ext>
                  </a:extLst>
                </a:gridCol>
                <a:gridCol w="1297725">
                  <a:extLst>
                    <a:ext uri="{9D8B030D-6E8A-4147-A177-3AD203B41FA5}">
                      <a16:colId xmlns:a16="http://schemas.microsoft.com/office/drawing/2014/main" val="112975673"/>
                    </a:ext>
                  </a:extLst>
                </a:gridCol>
              </a:tblGrid>
              <a:tr h="550762">
                <a:tc>
                  <a:txBody>
                    <a:bodyPr/>
                    <a:lstStyle/>
                    <a:p>
                      <a:pPr algn="ctr">
                        <a:lnSpc>
                          <a:spcPct val="150000"/>
                        </a:lnSpc>
                        <a:spcAft>
                          <a:spcPts val="0"/>
                        </a:spcAft>
                      </a:pPr>
                      <a:r>
                        <a:rPr lang="zh-CN" sz="1200" kern="100" dirty="0">
                          <a:effectLst/>
                        </a:rPr>
                        <a:t>白噪声强度</a:t>
                      </a:r>
                      <a:r>
                        <a:rPr lang="en-US" sz="1200" kern="100" dirty="0">
                          <a:effectLst/>
                        </a:rPr>
                        <a:t> </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zh-CN" sz="1200" kern="100">
                          <a:effectLst/>
                        </a:rPr>
                        <a:t>达到平稳状态耗时</a:t>
                      </a:r>
                      <a:r>
                        <a:rPr lang="en-US" sz="1200" kern="100">
                          <a:effectLst/>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zh-CN" sz="1200" kern="100">
                          <a:effectLst/>
                        </a:rPr>
                        <a:t>概率密度峰值（初始非平稳）</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zh-CN" sz="1200" kern="100">
                          <a:effectLst/>
                        </a:rPr>
                        <a:t>位移、速度长度比</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3627785896"/>
                  </a:ext>
                </a:extLst>
              </a:tr>
              <a:tr h="275381">
                <a:tc>
                  <a:txBody>
                    <a:bodyPr/>
                    <a:lstStyle/>
                    <a:p>
                      <a:pPr algn="ctr">
                        <a:lnSpc>
                          <a:spcPct val="150000"/>
                        </a:lnSpc>
                        <a:spcAft>
                          <a:spcPts val="0"/>
                        </a:spcAft>
                      </a:pPr>
                      <a:r>
                        <a:rPr lang="en-US" sz="1200" b="0" kern="100" dirty="0">
                          <a:effectLst/>
                        </a:rPr>
                        <a:t>0.02</a:t>
                      </a:r>
                      <a:endParaRPr lang="zh-CN" sz="12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dirty="0">
                          <a:solidFill>
                            <a:schemeClr val="bg1"/>
                          </a:solidFill>
                          <a:effectLst/>
                        </a:rPr>
                        <a:t>25</a:t>
                      </a:r>
                      <a:r>
                        <a:rPr lang="zh-CN" sz="1200" kern="100" dirty="0">
                          <a:solidFill>
                            <a:schemeClr val="bg1"/>
                          </a:solidFill>
                          <a:effectLst/>
                        </a:rPr>
                        <a:t>秒</a:t>
                      </a:r>
                      <a:endParaRPr 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60</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1</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2562171096"/>
                  </a:ext>
                </a:extLst>
              </a:tr>
              <a:tr h="275381">
                <a:tc>
                  <a:txBody>
                    <a:bodyPr/>
                    <a:lstStyle/>
                    <a:p>
                      <a:pPr algn="ctr">
                        <a:lnSpc>
                          <a:spcPct val="150000"/>
                        </a:lnSpc>
                        <a:spcAft>
                          <a:spcPts val="0"/>
                        </a:spcAft>
                      </a:pPr>
                      <a:r>
                        <a:rPr lang="en-US" sz="1200" b="0" kern="100" dirty="0">
                          <a:effectLst/>
                        </a:rPr>
                        <a:t>0.05</a:t>
                      </a:r>
                      <a:endParaRPr lang="zh-CN" sz="12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dirty="0">
                          <a:solidFill>
                            <a:schemeClr val="bg1"/>
                          </a:solidFill>
                          <a:effectLst/>
                        </a:rPr>
                        <a:t>20</a:t>
                      </a:r>
                      <a:r>
                        <a:rPr lang="zh-CN" sz="1200" kern="100" dirty="0">
                          <a:solidFill>
                            <a:schemeClr val="bg1"/>
                          </a:solidFill>
                          <a:effectLst/>
                        </a:rPr>
                        <a:t>秒</a:t>
                      </a:r>
                      <a:endParaRPr 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25</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1.5</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1830141140"/>
                  </a:ext>
                </a:extLst>
              </a:tr>
              <a:tr h="275381">
                <a:tc>
                  <a:txBody>
                    <a:bodyPr/>
                    <a:lstStyle/>
                    <a:p>
                      <a:pPr algn="ctr">
                        <a:lnSpc>
                          <a:spcPct val="150000"/>
                        </a:lnSpc>
                        <a:spcAft>
                          <a:spcPts val="0"/>
                        </a:spcAft>
                      </a:pPr>
                      <a:r>
                        <a:rPr lang="en-US" sz="1200" b="0" kern="100" dirty="0">
                          <a:effectLst/>
                        </a:rPr>
                        <a:t>0.1</a:t>
                      </a:r>
                      <a:endParaRPr lang="zh-CN" sz="12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18</a:t>
                      </a:r>
                      <a:r>
                        <a:rPr lang="zh-CN" sz="1200" kern="100">
                          <a:solidFill>
                            <a:schemeClr val="bg1"/>
                          </a:solidFill>
                          <a:effectLst/>
                        </a:rPr>
                        <a:t>秒</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dirty="0">
                          <a:solidFill>
                            <a:schemeClr val="bg1"/>
                          </a:solidFill>
                          <a:effectLst/>
                        </a:rPr>
                        <a:t>18</a:t>
                      </a:r>
                      <a:endParaRPr 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dirty="0">
                          <a:solidFill>
                            <a:schemeClr val="bg1"/>
                          </a:solidFill>
                          <a:effectLst/>
                        </a:rPr>
                        <a:t>1.7</a:t>
                      </a:r>
                      <a:endParaRPr 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3655542783"/>
                  </a:ext>
                </a:extLst>
              </a:tr>
              <a:tr h="275381">
                <a:tc>
                  <a:txBody>
                    <a:bodyPr/>
                    <a:lstStyle/>
                    <a:p>
                      <a:pPr algn="ctr">
                        <a:lnSpc>
                          <a:spcPct val="150000"/>
                        </a:lnSpc>
                        <a:spcAft>
                          <a:spcPts val="0"/>
                        </a:spcAft>
                      </a:pPr>
                      <a:r>
                        <a:rPr lang="en-US" sz="1200" b="0" kern="100" dirty="0">
                          <a:effectLst/>
                        </a:rPr>
                        <a:t>1</a:t>
                      </a:r>
                      <a:endParaRPr lang="zh-CN" sz="12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18</a:t>
                      </a:r>
                      <a:r>
                        <a:rPr lang="zh-CN" sz="1200" kern="100">
                          <a:solidFill>
                            <a:schemeClr val="bg1"/>
                          </a:solidFill>
                          <a:effectLst/>
                        </a:rPr>
                        <a:t>秒</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0.9</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dirty="0">
                          <a:solidFill>
                            <a:schemeClr val="bg1"/>
                          </a:solidFill>
                          <a:effectLst/>
                        </a:rPr>
                        <a:t>3</a:t>
                      </a:r>
                      <a:endParaRPr 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3241618706"/>
                  </a:ext>
                </a:extLst>
              </a:tr>
            </a:tbl>
          </a:graphicData>
        </a:graphic>
      </p:graphicFrame>
      <p:sp>
        <p:nvSpPr>
          <p:cNvPr id="15" name="Rectangle 1"/>
          <p:cNvSpPr>
            <a:spLocks noChangeArrowheads="1"/>
          </p:cNvSpPr>
          <p:nvPr/>
        </p:nvSpPr>
        <p:spPr bwMode="auto">
          <a:xfrm rot="10800000" flipV="1">
            <a:off x="7155113" y="4090786"/>
            <a:ext cx="368481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zh-CN" altLang="zh-CN" sz="1600" dirty="0">
                <a:solidFill>
                  <a:schemeClr val="bg1"/>
                </a:solidFill>
                <a:latin typeface="Arial" panose="020B0604020202020204" pitchFamily="34" charset="0"/>
                <a:cs typeface="宋体" panose="02010600030101010101" pitchFamily="2" charset="-122"/>
              </a:rPr>
              <a:t>经过对比，我们发现，当白噪声强度</a:t>
            </a:r>
            <a:r>
              <a:rPr lang="zh-CN" altLang="en-US" sz="1600" dirty="0">
                <a:solidFill>
                  <a:schemeClr val="bg1"/>
                </a:solidFill>
                <a:latin typeface="Arial" panose="020B0604020202020204" pitchFamily="34" charset="0"/>
                <a:cs typeface="宋体" panose="02010600030101010101" pitchFamily="2" charset="-122"/>
              </a:rPr>
              <a:t> 增加时，系统响应到达平稳状态的时间 会相应减小，系统响应概率密度样本值的分布会在位移轴向拉长。此外，白噪声强度对概率密度峰值也有影响，当白噪声强度较小时，原点处的概率密度峰值无论是在平稳状态还是非平稳状态，都会更大。</a:t>
            </a:r>
            <a:endParaRPr lang="zh-CN" altLang="en-US" sz="2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603472107"/>
      </p:ext>
    </p:extLst>
  </p:cSld>
  <p:clrMapOvr>
    <a:masterClrMapping/>
  </p:clrMapOvr>
  <mc:AlternateContent xmlns:mc="http://schemas.openxmlformats.org/markup-compatibility/2006" xmlns:p14="http://schemas.microsoft.com/office/powerpoint/2010/main">
    <mc:Choice Requires="p14">
      <p:transition spd="med" p14:dur="700" advTm="32302">
        <p:fade/>
      </p:transition>
    </mc:Choice>
    <mc:Fallback xmlns="">
      <p:transition spd="med" advTm="32302">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 </a:t>
            </a:r>
            <a:r>
              <a:rPr lang="zh-CN" altLang="en-US" dirty="0">
                <a:solidFill>
                  <a:srgbClr val="FFFFFF"/>
                </a:solidFill>
                <a:latin typeface="微软雅黑"/>
                <a:cs typeface="微软雅黑"/>
              </a:rPr>
              <a:t>结果分析</a:t>
            </a:r>
            <a:endParaRPr lang="en-US" altLang="zh-CN" dirty="0">
              <a:solidFill>
                <a:srgbClr val="FFFFFF"/>
              </a:solidFill>
              <a:latin typeface="微软雅黑"/>
              <a:cs typeface="微软雅黑"/>
            </a:endParaRPr>
          </a:p>
        </p:txBody>
      </p:sp>
      <p:pic>
        <p:nvPicPr>
          <p:cNvPr id="4" name="图片 3"/>
          <p:cNvPicPr>
            <a:picLocks noChangeAspect="1"/>
          </p:cNvPicPr>
          <p:nvPr/>
        </p:nvPicPr>
        <p:blipFill>
          <a:blip r:embed="rId2"/>
          <a:stretch>
            <a:fillRect/>
          </a:stretch>
        </p:blipFill>
        <p:spPr>
          <a:xfrm>
            <a:off x="89651" y="1639576"/>
            <a:ext cx="2883600" cy="2161876"/>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967547" y="1270244"/>
                <a:ext cx="1127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𝛼</m:t>
                      </m:r>
                      <m:r>
                        <a:rPr lang="zh-CN" altLang="en-US">
                          <a:latin typeface="Cambria Math" panose="02040503050406030204" pitchFamily="18" charset="0"/>
                        </a:rPr>
                        <m:t>=0.01</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967547" y="1270244"/>
                <a:ext cx="1127808" cy="369332"/>
              </a:xfrm>
              <a:prstGeom prst="rect">
                <a:avLst/>
              </a:prstGeom>
              <a:blipFill>
                <a:blip r:embed="rId3"/>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3126773" y="1639576"/>
            <a:ext cx="2883600" cy="2161876"/>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4004669" y="1270244"/>
                <a:ext cx="1127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𝛼</m:t>
                      </m:r>
                      <m:r>
                        <a:rPr lang="zh-CN" altLang="en-US">
                          <a:latin typeface="Cambria Math" panose="02040503050406030204" pitchFamily="18" charset="0"/>
                        </a:rPr>
                        <m:t>=0.02</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4004669" y="1270244"/>
                <a:ext cx="1127808" cy="369332"/>
              </a:xfrm>
              <a:prstGeom prst="rect">
                <a:avLst/>
              </a:prstGeom>
              <a:blipFill>
                <a:blip r:embed="rId5"/>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6"/>
          <a:stretch>
            <a:fillRect/>
          </a:stretch>
        </p:blipFill>
        <p:spPr>
          <a:xfrm>
            <a:off x="6163895" y="1639576"/>
            <a:ext cx="2883600" cy="2161876"/>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7041791" y="1270244"/>
                <a:ext cx="1127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𝛼</m:t>
                      </m:r>
                      <m:r>
                        <a:rPr lang="zh-CN" altLang="en-US">
                          <a:latin typeface="Cambria Math" panose="02040503050406030204" pitchFamily="18" charset="0"/>
                        </a:rPr>
                        <m:t>=0.05</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7041791" y="1270244"/>
                <a:ext cx="1127808" cy="369332"/>
              </a:xfrm>
              <a:prstGeom prst="rect">
                <a:avLst/>
              </a:prstGeom>
              <a:blipFill>
                <a:blip r:embed="rId7"/>
                <a:stretch>
                  <a:fillRect/>
                </a:stretch>
              </a:blipFill>
            </p:spPr>
            <p:txBody>
              <a:bodyPr/>
              <a:lstStyle/>
              <a:p>
                <a:r>
                  <a:rPr lang="zh-CN" altLang="en-US">
                    <a:noFill/>
                  </a:rPr>
                  <a:t> </a:t>
                </a:r>
              </a:p>
            </p:txBody>
          </p:sp>
        </mc:Fallback>
      </mc:AlternateContent>
      <p:pic>
        <p:nvPicPr>
          <p:cNvPr id="13" name="图片 12"/>
          <p:cNvPicPr>
            <a:picLocks noChangeAspect="1"/>
          </p:cNvPicPr>
          <p:nvPr/>
        </p:nvPicPr>
        <p:blipFill>
          <a:blip r:embed="rId8"/>
          <a:stretch>
            <a:fillRect/>
          </a:stretch>
        </p:blipFill>
        <p:spPr>
          <a:xfrm>
            <a:off x="9201017" y="1639576"/>
            <a:ext cx="2883600" cy="2161876"/>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10143033" y="1270244"/>
                <a:ext cx="9995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𝛼</m:t>
                      </m:r>
                      <m:r>
                        <a:rPr lang="zh-CN" altLang="en-US">
                          <a:latin typeface="Cambria Math" panose="02040503050406030204" pitchFamily="18" charset="0"/>
                        </a:rPr>
                        <m:t>=0.5</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0143033" y="1270244"/>
                <a:ext cx="999568" cy="369332"/>
              </a:xfrm>
              <a:prstGeom prst="rect">
                <a:avLst/>
              </a:prstGeom>
              <a:blipFill>
                <a:blip r:embed="rId9"/>
                <a:stretch>
                  <a:fillRect/>
                </a:stretch>
              </a:blipFill>
            </p:spPr>
            <p:txBody>
              <a:bodyPr/>
              <a:lstStyle/>
              <a:p>
                <a:r>
                  <a:rPr lang="zh-CN" altLang="en-US">
                    <a:noFill/>
                  </a:rPr>
                  <a:t> </a:t>
                </a:r>
              </a:p>
            </p:txBody>
          </p:sp>
        </mc:Fallback>
      </mc:AlternateContent>
      <p:graphicFrame>
        <p:nvGraphicFramePr>
          <p:cNvPr id="15" name="表格 14"/>
          <p:cNvGraphicFramePr>
            <a:graphicFrameLocks noGrp="1"/>
          </p:cNvGraphicFramePr>
          <p:nvPr>
            <p:extLst>
              <p:ext uri="{D42A27DB-BD31-4B8C-83A1-F6EECF244321}">
                <p14:modId xmlns:p14="http://schemas.microsoft.com/office/powerpoint/2010/main" val="717636690"/>
              </p:ext>
            </p:extLst>
          </p:nvPr>
        </p:nvGraphicFramePr>
        <p:xfrm>
          <a:off x="597873" y="4268224"/>
          <a:ext cx="5412500" cy="1615338"/>
        </p:xfrm>
        <a:graphic>
          <a:graphicData uri="http://schemas.openxmlformats.org/drawingml/2006/table">
            <a:tbl>
              <a:tblPr firstRow="1" firstCol="1" bandRow="1">
                <a:tableStyleId>{5C22544A-7EE6-4342-B048-85BDC9FD1C3A}</a:tableStyleId>
              </a:tblPr>
              <a:tblGrid>
                <a:gridCol w="1353125">
                  <a:extLst>
                    <a:ext uri="{9D8B030D-6E8A-4147-A177-3AD203B41FA5}">
                      <a16:colId xmlns:a16="http://schemas.microsoft.com/office/drawing/2014/main" val="1803503687"/>
                    </a:ext>
                  </a:extLst>
                </a:gridCol>
                <a:gridCol w="1353125">
                  <a:extLst>
                    <a:ext uri="{9D8B030D-6E8A-4147-A177-3AD203B41FA5}">
                      <a16:colId xmlns:a16="http://schemas.microsoft.com/office/drawing/2014/main" val="2920140831"/>
                    </a:ext>
                  </a:extLst>
                </a:gridCol>
                <a:gridCol w="1353125">
                  <a:extLst>
                    <a:ext uri="{9D8B030D-6E8A-4147-A177-3AD203B41FA5}">
                      <a16:colId xmlns:a16="http://schemas.microsoft.com/office/drawing/2014/main" val="2149363783"/>
                    </a:ext>
                  </a:extLst>
                </a:gridCol>
                <a:gridCol w="1353125">
                  <a:extLst>
                    <a:ext uri="{9D8B030D-6E8A-4147-A177-3AD203B41FA5}">
                      <a16:colId xmlns:a16="http://schemas.microsoft.com/office/drawing/2014/main" val="287079868"/>
                    </a:ext>
                  </a:extLst>
                </a:gridCol>
              </a:tblGrid>
              <a:tr h="563490">
                <a:tc>
                  <a:txBody>
                    <a:bodyPr/>
                    <a:lstStyle/>
                    <a:p>
                      <a:pPr algn="ctr">
                        <a:lnSpc>
                          <a:spcPct val="150000"/>
                        </a:lnSpc>
                        <a:spcAft>
                          <a:spcPts val="0"/>
                        </a:spcAft>
                      </a:pPr>
                      <a:r>
                        <a:rPr lang="zh-CN" sz="1200" kern="100" dirty="0">
                          <a:effectLst/>
                        </a:rPr>
                        <a:t>刚度比</a:t>
                      </a:r>
                      <a:r>
                        <a:rPr lang="en-US" sz="1200" kern="100" dirty="0">
                          <a:effectLst/>
                        </a:rPr>
                        <a:t> </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zh-CN" sz="1200" kern="100">
                          <a:effectLst/>
                        </a:rPr>
                        <a:t>达到平稳状态耗时</a:t>
                      </a:r>
                      <a:r>
                        <a:rPr lang="en-US" sz="1200" kern="100">
                          <a:effectLst/>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zh-CN" sz="1200" kern="100">
                          <a:effectLst/>
                        </a:rPr>
                        <a:t>概率密度峰值（初始非平稳）</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zh-CN" sz="1200" kern="100">
                          <a:effectLst/>
                        </a:rPr>
                        <a:t>位移速度分布长度比</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2603569150"/>
                  </a:ext>
                </a:extLst>
              </a:tr>
              <a:tr h="262962">
                <a:tc>
                  <a:txBody>
                    <a:bodyPr/>
                    <a:lstStyle/>
                    <a:p>
                      <a:pPr algn="ctr">
                        <a:lnSpc>
                          <a:spcPct val="150000"/>
                        </a:lnSpc>
                        <a:spcAft>
                          <a:spcPts val="0"/>
                        </a:spcAft>
                      </a:pPr>
                      <a:r>
                        <a:rPr lang="en-US" sz="1200" b="0" kern="100" dirty="0">
                          <a:solidFill>
                            <a:schemeClr val="bg1"/>
                          </a:solidFill>
                          <a:effectLst/>
                        </a:rPr>
                        <a:t>0.01</a:t>
                      </a:r>
                      <a:endParaRPr lang="zh-CN" sz="1200" b="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18</a:t>
                      </a:r>
                      <a:r>
                        <a:rPr lang="zh-CN" sz="1200" kern="100">
                          <a:solidFill>
                            <a:schemeClr val="bg1"/>
                          </a:solidFill>
                          <a:effectLst/>
                        </a:rPr>
                        <a:t>秒</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11</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2.5</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3277364151"/>
                  </a:ext>
                </a:extLst>
              </a:tr>
              <a:tr h="262962">
                <a:tc>
                  <a:txBody>
                    <a:bodyPr/>
                    <a:lstStyle/>
                    <a:p>
                      <a:pPr algn="ctr">
                        <a:lnSpc>
                          <a:spcPct val="150000"/>
                        </a:lnSpc>
                        <a:spcAft>
                          <a:spcPts val="0"/>
                        </a:spcAft>
                      </a:pPr>
                      <a:r>
                        <a:rPr lang="en-US" sz="1200" b="0" kern="100" dirty="0">
                          <a:solidFill>
                            <a:schemeClr val="bg1"/>
                          </a:solidFill>
                          <a:effectLst/>
                        </a:rPr>
                        <a:t>0.02</a:t>
                      </a:r>
                      <a:endParaRPr lang="zh-CN" sz="1200" b="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18</a:t>
                      </a:r>
                      <a:r>
                        <a:rPr lang="zh-CN" sz="1200" kern="100">
                          <a:solidFill>
                            <a:schemeClr val="bg1"/>
                          </a:solidFill>
                          <a:effectLst/>
                        </a:rPr>
                        <a:t>秒</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17</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2</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302961365"/>
                  </a:ext>
                </a:extLst>
              </a:tr>
              <a:tr h="262962">
                <a:tc>
                  <a:txBody>
                    <a:bodyPr/>
                    <a:lstStyle/>
                    <a:p>
                      <a:pPr algn="ctr">
                        <a:lnSpc>
                          <a:spcPct val="150000"/>
                        </a:lnSpc>
                        <a:spcAft>
                          <a:spcPts val="0"/>
                        </a:spcAft>
                      </a:pPr>
                      <a:r>
                        <a:rPr lang="en-US" sz="1200" b="0" kern="100" dirty="0">
                          <a:solidFill>
                            <a:schemeClr val="bg1"/>
                          </a:solidFill>
                          <a:effectLst/>
                        </a:rPr>
                        <a:t>0.05</a:t>
                      </a:r>
                      <a:endParaRPr lang="zh-CN" sz="1200" b="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dirty="0">
                          <a:solidFill>
                            <a:schemeClr val="bg1"/>
                          </a:solidFill>
                          <a:effectLst/>
                        </a:rPr>
                        <a:t>18</a:t>
                      </a:r>
                      <a:r>
                        <a:rPr lang="zh-CN" sz="1200" kern="100" dirty="0">
                          <a:solidFill>
                            <a:schemeClr val="bg1"/>
                          </a:solidFill>
                          <a:effectLst/>
                        </a:rPr>
                        <a:t>秒</a:t>
                      </a:r>
                      <a:endParaRPr 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dirty="0">
                          <a:solidFill>
                            <a:schemeClr val="bg1"/>
                          </a:solidFill>
                          <a:effectLst/>
                        </a:rPr>
                        <a:t>16</a:t>
                      </a:r>
                      <a:endParaRPr 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1.5</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526803087"/>
                  </a:ext>
                </a:extLst>
              </a:tr>
              <a:tr h="262962">
                <a:tc>
                  <a:txBody>
                    <a:bodyPr/>
                    <a:lstStyle/>
                    <a:p>
                      <a:pPr algn="ctr">
                        <a:lnSpc>
                          <a:spcPct val="150000"/>
                        </a:lnSpc>
                        <a:spcAft>
                          <a:spcPts val="0"/>
                        </a:spcAft>
                      </a:pPr>
                      <a:r>
                        <a:rPr lang="en-US" sz="1200" b="0" kern="100" dirty="0">
                          <a:solidFill>
                            <a:schemeClr val="bg1"/>
                          </a:solidFill>
                          <a:effectLst/>
                        </a:rPr>
                        <a:t>0.5</a:t>
                      </a:r>
                      <a:endParaRPr lang="zh-CN" sz="1200" b="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a:solidFill>
                            <a:schemeClr val="bg1"/>
                          </a:solidFill>
                          <a:effectLst/>
                        </a:rPr>
                        <a:t>18</a:t>
                      </a:r>
                      <a:r>
                        <a:rPr lang="zh-CN" sz="1200" kern="100">
                          <a:solidFill>
                            <a:schemeClr val="bg1"/>
                          </a:solidFill>
                          <a:effectLst/>
                        </a:rPr>
                        <a:t>秒</a:t>
                      </a:r>
                      <a:endParaRPr lang="zh-CN" sz="1200" kern="10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dirty="0">
                          <a:solidFill>
                            <a:schemeClr val="bg1"/>
                          </a:solidFill>
                          <a:effectLst/>
                        </a:rPr>
                        <a:t>7.5</a:t>
                      </a:r>
                      <a:endParaRPr 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tc>
                  <a:txBody>
                    <a:bodyPr/>
                    <a:lstStyle/>
                    <a:p>
                      <a:pPr algn="ctr">
                        <a:lnSpc>
                          <a:spcPct val="150000"/>
                        </a:lnSpc>
                        <a:spcAft>
                          <a:spcPts val="0"/>
                        </a:spcAft>
                      </a:pPr>
                      <a:r>
                        <a:rPr lang="en-US" sz="1200" kern="100" dirty="0">
                          <a:solidFill>
                            <a:schemeClr val="bg1"/>
                          </a:solidFill>
                          <a:effectLst/>
                        </a:rPr>
                        <a:t>1</a:t>
                      </a:r>
                      <a:endParaRPr lang="zh-CN" sz="1200" kern="100" dirty="0">
                        <a:solidFill>
                          <a:schemeClr val="bg1"/>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oFill/>
                  </a:tcPr>
                </a:tc>
                <a:extLst>
                  <a:ext uri="{0D108BD9-81ED-4DB2-BD59-A6C34878D82A}">
                    <a16:rowId xmlns:a16="http://schemas.microsoft.com/office/drawing/2014/main" val="350579757"/>
                  </a:ext>
                </a:extLst>
              </a:tr>
            </a:tbl>
          </a:graphicData>
        </a:graphic>
      </p:graphicFrame>
      <p:sp>
        <p:nvSpPr>
          <p:cNvPr id="17" name="Rectangle 1"/>
          <p:cNvSpPr>
            <a:spLocks noChangeArrowheads="1"/>
          </p:cNvSpPr>
          <p:nvPr/>
        </p:nvSpPr>
        <p:spPr bwMode="auto">
          <a:xfrm>
            <a:off x="6751392" y="3974003"/>
            <a:ext cx="478482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defTabSz="914400" eaLnBrk="0" fontAlgn="base" hangingPunct="0">
              <a:spcBef>
                <a:spcPct val="0"/>
              </a:spcBef>
              <a:spcAft>
                <a:spcPct val="0"/>
              </a:spcAft>
            </a:pPr>
            <a:r>
              <a:rPr lang="zh-CN" altLang="zh-CN" sz="1600" dirty="0">
                <a:solidFill>
                  <a:schemeClr val="bg1"/>
                </a:solidFill>
                <a:latin typeface="Arial" panose="020B0604020202020204" pitchFamily="34" charset="0"/>
                <a:cs typeface="宋体" panose="02010600030101010101" pitchFamily="2" charset="-122"/>
              </a:rPr>
              <a:t>经过对比，我们发现，当刚度比</a:t>
            </a:r>
            <a:r>
              <a:rPr lang="zh-CN" altLang="en-US" sz="1600" dirty="0">
                <a:solidFill>
                  <a:schemeClr val="bg1"/>
                </a:solidFill>
                <a:latin typeface="Arial" panose="020B0604020202020204" pitchFamily="34" charset="0"/>
                <a:cs typeface="宋体" panose="02010600030101010101" pitchFamily="2" charset="-122"/>
              </a:rPr>
              <a:t>增加时，系统初始时刻概率密度峰值会呈现非线性变化关系，当其小于</a:t>
            </a:r>
            <a:r>
              <a:rPr lang="en-US" altLang="zh-CN" sz="1600" dirty="0">
                <a:solidFill>
                  <a:schemeClr val="bg1"/>
                </a:solidFill>
                <a:latin typeface="Arial" panose="020B0604020202020204" pitchFamily="34" charset="0"/>
                <a:cs typeface="宋体" panose="02010600030101010101" pitchFamily="2" charset="-122"/>
              </a:rPr>
              <a:t>0.02</a:t>
            </a:r>
            <a:r>
              <a:rPr lang="zh-CN" altLang="en-US" sz="1600" dirty="0">
                <a:solidFill>
                  <a:schemeClr val="bg1"/>
                </a:solidFill>
                <a:latin typeface="Arial" panose="020B0604020202020204" pitchFamily="34" charset="0"/>
                <a:cs typeface="宋体" panose="02010600030101010101" pitchFamily="2" charset="-122"/>
              </a:rPr>
              <a:t>时，概率密度峰值随其增加而增大。等于</a:t>
            </a:r>
            <a:r>
              <a:rPr lang="en-US" altLang="zh-CN" sz="1600" dirty="0">
                <a:solidFill>
                  <a:schemeClr val="bg1"/>
                </a:solidFill>
                <a:latin typeface="Arial" panose="020B0604020202020204" pitchFamily="34" charset="0"/>
                <a:cs typeface="宋体" panose="02010600030101010101" pitchFamily="2" charset="-122"/>
              </a:rPr>
              <a:t>0.02</a:t>
            </a:r>
            <a:r>
              <a:rPr lang="zh-CN" altLang="en-US" sz="1600" dirty="0">
                <a:solidFill>
                  <a:schemeClr val="bg1"/>
                </a:solidFill>
                <a:latin typeface="Arial" panose="020B0604020202020204" pitchFamily="34" charset="0"/>
                <a:cs typeface="宋体" panose="02010600030101010101" pitchFamily="2" charset="-122"/>
              </a:rPr>
              <a:t>时，峰值近似取到最大值</a:t>
            </a:r>
            <a:r>
              <a:rPr lang="en-US" altLang="zh-CN" sz="1600" dirty="0">
                <a:solidFill>
                  <a:schemeClr val="bg1"/>
                </a:solidFill>
                <a:latin typeface="Arial" panose="020B0604020202020204" pitchFamily="34" charset="0"/>
                <a:cs typeface="宋体" panose="02010600030101010101" pitchFamily="2" charset="-122"/>
              </a:rPr>
              <a:t>17</a:t>
            </a:r>
            <a:r>
              <a:rPr lang="zh-CN" altLang="en-US" sz="1600" dirty="0">
                <a:solidFill>
                  <a:schemeClr val="bg1"/>
                </a:solidFill>
                <a:latin typeface="Arial" panose="020B0604020202020204" pitchFamily="34" charset="0"/>
                <a:cs typeface="宋体" panose="02010600030101010101" pitchFamily="2" charset="-122"/>
              </a:rPr>
              <a:t>。此后概率密度峰值却随其增大而减小。此外，刚度比对位移、速度坐标轴比例有影响，进而影响了图形的形状。从表中可以看出，当刚度比较小时，图像在位移轴方向分布长度较大，因而图像在速度轴方向显得比较“薄”，而当刚度比较大时，两轴比例不断减小，接近于</a:t>
            </a:r>
            <a:r>
              <a:rPr lang="en-US" altLang="zh-CN" sz="1600" dirty="0">
                <a:solidFill>
                  <a:schemeClr val="bg1"/>
                </a:solidFill>
                <a:latin typeface="Arial" panose="020B0604020202020204" pitchFamily="34" charset="0"/>
                <a:cs typeface="宋体" panose="02010600030101010101" pitchFamily="2" charset="-122"/>
              </a:rPr>
              <a:t>1.</a:t>
            </a:r>
            <a:r>
              <a:rPr lang="zh-CN" altLang="en-US" sz="1600" dirty="0">
                <a:solidFill>
                  <a:schemeClr val="bg1"/>
                </a:solidFill>
                <a:latin typeface="Arial" panose="020B0604020202020204" pitchFamily="34" charset="0"/>
                <a:cs typeface="宋体" panose="02010600030101010101" pitchFamily="2" charset="-122"/>
              </a:rPr>
              <a:t>此时图像底部更接近一个圆形。</a:t>
            </a:r>
            <a:endParaRPr lang="zh-CN" altLang="en-US" sz="2400" dirty="0">
              <a:solidFill>
                <a:schemeClr val="bg1"/>
              </a:solidFill>
              <a:latin typeface="Arial" panose="020B0604020202020204" pitchFamily="34" charset="0"/>
            </a:endParaRPr>
          </a:p>
        </p:txBody>
      </p:sp>
      <p:sp>
        <p:nvSpPr>
          <p:cNvPr id="20"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69607158"/>
      </p:ext>
    </p:extLst>
  </p:cSld>
  <p:clrMapOvr>
    <a:masterClrMapping/>
  </p:clrMapOvr>
  <mc:AlternateContent xmlns:mc="http://schemas.openxmlformats.org/markup-compatibility/2006" xmlns:p14="http://schemas.microsoft.com/office/powerpoint/2010/main">
    <mc:Choice Requires="p14">
      <p:transition spd="med" p14:dur="700" advTm="43801">
        <p:fade/>
      </p:transition>
    </mc:Choice>
    <mc:Fallback xmlns="">
      <p:transition spd="med" advTm="4380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1"/>
          </p:nvPr>
        </p:nvSpPr>
        <p:spPr>
          <a:xfrm>
            <a:off x="7508681" y="3844058"/>
            <a:ext cx="3752795" cy="675427"/>
          </a:xfrm>
        </p:spPr>
        <p:txBody>
          <a:bodyPr/>
          <a:lstStyle/>
          <a:p>
            <a:r>
              <a:rPr lang="zh-CN" altLang="en-US" dirty="0">
                <a:solidFill>
                  <a:srgbClr val="FFFFFF"/>
                </a:solidFill>
                <a:latin typeface="微软雅黑"/>
                <a:cs typeface="微软雅黑"/>
              </a:rPr>
              <a:t>卡尔曼滤波算法</a:t>
            </a:r>
            <a:endParaRPr lang="en-US" altLang="zh-CN" dirty="0">
              <a:solidFill>
                <a:srgbClr val="FFFFFF"/>
              </a:solidFill>
              <a:latin typeface="微软雅黑"/>
              <a:cs typeface="微软雅黑"/>
            </a:endParaRPr>
          </a:p>
        </p:txBody>
      </p:sp>
    </p:spTree>
    <p:extLst>
      <p:ext uri="{BB962C8B-B14F-4D97-AF65-F5344CB8AC3E}">
        <p14:creationId xmlns:p14="http://schemas.microsoft.com/office/powerpoint/2010/main" val="1076270887"/>
      </p:ext>
    </p:extLst>
  </p:cSld>
  <p:clrMapOvr>
    <a:masterClrMapping/>
  </p:clrMapOvr>
  <mc:AlternateContent xmlns:mc="http://schemas.openxmlformats.org/markup-compatibility/2006" xmlns:p14="http://schemas.microsoft.com/office/powerpoint/2010/main">
    <mc:Choice Requires="p14">
      <p:transition spd="slow" advTm="500">
        <p14:flip dir="r"/>
      </p:transition>
    </mc:Choice>
    <mc:Fallback xmlns="">
      <p:transition spd="slow" advTm="5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1"/>
          </p:nvPr>
        </p:nvSpPr>
        <p:spPr/>
        <p:txBody>
          <a:bodyPr/>
          <a:lstStyle/>
          <a:p>
            <a:r>
              <a:rPr lang="zh-CN" altLang="en-US" dirty="0">
                <a:solidFill>
                  <a:srgbClr val="FFFFFF"/>
                </a:solidFill>
                <a:latin typeface="微软雅黑"/>
                <a:cs typeface="微软雅黑"/>
              </a:rPr>
              <a:t>未来工作展望</a:t>
            </a:r>
            <a:endParaRPr lang="en-US" altLang="zh-CN" dirty="0">
              <a:solidFill>
                <a:srgbClr val="FFFFFF"/>
              </a:solidFill>
              <a:latin typeface="微软雅黑"/>
              <a:cs typeface="微软雅黑"/>
            </a:endParaRPr>
          </a:p>
        </p:txBody>
      </p:sp>
      <p:sp>
        <p:nvSpPr>
          <p:cNvPr id="4" name="文本占位符 3"/>
          <p:cNvSpPr>
            <a:spLocks noGrp="1"/>
          </p:cNvSpPr>
          <p:nvPr>
            <p:ph type="body" sz="quarter" idx="12"/>
          </p:nvPr>
        </p:nvSpPr>
        <p:spPr>
          <a:xfrm>
            <a:off x="7582573" y="4173084"/>
            <a:ext cx="3187029" cy="418230"/>
          </a:xfrm>
        </p:spPr>
        <p:txBody>
          <a:bodyPr/>
          <a:lstStyle/>
          <a:p>
            <a:r>
              <a:rPr kumimoji="1" lang="en-US" altLang="zh-CN" dirty="0">
                <a:latin typeface="Calibri"/>
              </a:rPr>
              <a:t>Expectation</a:t>
            </a:r>
            <a:endParaRPr kumimoji="1" lang="zh-CN" altLang="en-US" dirty="0">
              <a:latin typeface="Calibri"/>
            </a:endParaRPr>
          </a:p>
        </p:txBody>
      </p:sp>
    </p:spTree>
    <p:extLst>
      <p:ext uri="{BB962C8B-B14F-4D97-AF65-F5344CB8AC3E}">
        <p14:creationId xmlns:p14="http://schemas.microsoft.com/office/powerpoint/2010/main" val="2838482537"/>
      </p:ext>
    </p:extLst>
  </p:cSld>
  <p:clrMapOvr>
    <a:masterClrMapping/>
  </p:clrMapOvr>
  <mc:AlternateContent xmlns:mc="http://schemas.openxmlformats.org/markup-compatibility/2006" xmlns:p14="http://schemas.microsoft.com/office/powerpoint/2010/main">
    <mc:Choice Requires="p14">
      <p:transition spd="slow" advTm="599">
        <p14:flip dir="r"/>
      </p:transition>
    </mc:Choice>
    <mc:Fallback xmlns="">
      <p:transition spd="slow" advTm="599">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294" y="258233"/>
            <a:ext cx="5302783" cy="721395"/>
          </a:xfrm>
        </p:spPr>
        <p:txBody>
          <a:bodyPr/>
          <a:lstStyle/>
          <a:p>
            <a:r>
              <a:rPr kumimoji="1" lang="en-US" altLang="zh-CN" dirty="0"/>
              <a:t>05</a:t>
            </a:r>
            <a:r>
              <a:rPr kumimoji="1" lang="zh-CN" altLang="en-US" dirty="0"/>
              <a:t> 总结与展望</a:t>
            </a:r>
          </a:p>
        </p:txBody>
      </p:sp>
      <p:sp>
        <p:nvSpPr>
          <p:cNvPr id="30" name="Freeform 16"/>
          <p:cNvSpPr>
            <a:spLocks noEditPoints="1"/>
          </p:cNvSpPr>
          <p:nvPr/>
        </p:nvSpPr>
        <p:spPr bwMode="auto">
          <a:xfrm>
            <a:off x="9950092" y="1492696"/>
            <a:ext cx="539558" cy="553700"/>
          </a:xfrm>
          <a:custGeom>
            <a:avLst/>
            <a:gdLst>
              <a:gd name="T0" fmla="*/ 156 w 203"/>
              <a:gd name="T1" fmla="*/ 26 h 214"/>
              <a:gd name="T2" fmla="*/ 166 w 203"/>
              <a:gd name="T3" fmla="*/ 7 h 214"/>
              <a:gd name="T4" fmla="*/ 138 w 203"/>
              <a:gd name="T5" fmla="*/ 18 h 214"/>
              <a:gd name="T6" fmla="*/ 7 w 203"/>
              <a:gd name="T7" fmla="*/ 145 h 214"/>
              <a:gd name="T8" fmla="*/ 28 w 203"/>
              <a:gd name="T9" fmla="*/ 203 h 214"/>
              <a:gd name="T10" fmla="*/ 28 w 203"/>
              <a:gd name="T11" fmla="*/ 156 h 214"/>
              <a:gd name="T12" fmla="*/ 100 w 203"/>
              <a:gd name="T13" fmla="*/ 104 h 214"/>
              <a:gd name="T14" fmla="*/ 106 w 203"/>
              <a:gd name="T15" fmla="*/ 84 h 214"/>
              <a:gd name="T16" fmla="*/ 80 w 203"/>
              <a:gd name="T17" fmla="*/ 95 h 214"/>
              <a:gd name="T18" fmla="*/ 69 w 203"/>
              <a:gd name="T19" fmla="*/ 91 h 214"/>
              <a:gd name="T20" fmla="*/ 106 w 203"/>
              <a:gd name="T21" fmla="*/ 76 h 214"/>
              <a:gd name="T22" fmla="*/ 121 w 203"/>
              <a:gd name="T23" fmla="*/ 82 h 214"/>
              <a:gd name="T24" fmla="*/ 121 w 203"/>
              <a:gd name="T25" fmla="*/ 18 h 214"/>
              <a:gd name="T26" fmla="*/ 164 w 203"/>
              <a:gd name="T27" fmla="*/ 0 h 214"/>
              <a:gd name="T28" fmla="*/ 166 w 203"/>
              <a:gd name="T29" fmla="*/ 0 h 214"/>
              <a:gd name="T30" fmla="*/ 203 w 203"/>
              <a:gd name="T31" fmla="*/ 18 h 214"/>
              <a:gd name="T32" fmla="*/ 158 w 203"/>
              <a:gd name="T33" fmla="*/ 171 h 214"/>
              <a:gd name="T34" fmla="*/ 145 w 203"/>
              <a:gd name="T35" fmla="*/ 164 h 214"/>
              <a:gd name="T36" fmla="*/ 97 w 203"/>
              <a:gd name="T37" fmla="*/ 192 h 214"/>
              <a:gd name="T38" fmla="*/ 82 w 203"/>
              <a:gd name="T39" fmla="*/ 184 h 214"/>
              <a:gd name="T40" fmla="*/ 35 w 203"/>
              <a:gd name="T41" fmla="*/ 214 h 214"/>
              <a:gd name="T42" fmla="*/ 3 w 203"/>
              <a:gd name="T43" fmla="*/ 199 h 214"/>
              <a:gd name="T44" fmla="*/ 0 w 203"/>
              <a:gd name="T45" fmla="*/ 194 h 214"/>
              <a:gd name="T46" fmla="*/ 0 w 203"/>
              <a:gd name="T47" fmla="*/ 134 h 214"/>
              <a:gd name="T48" fmla="*/ 44 w 203"/>
              <a:gd name="T49" fmla="*/ 117 h 214"/>
              <a:gd name="T50" fmla="*/ 46 w 203"/>
              <a:gd name="T51" fmla="*/ 117 h 214"/>
              <a:gd name="T52" fmla="*/ 82 w 203"/>
              <a:gd name="T53" fmla="*/ 134 h 214"/>
              <a:gd name="T54" fmla="*/ 91 w 203"/>
              <a:gd name="T55" fmla="*/ 181 h 214"/>
              <a:gd name="T56" fmla="*/ 69 w 203"/>
              <a:gd name="T57" fmla="*/ 104 h 214"/>
              <a:gd name="T58" fmla="*/ 63 w 203"/>
              <a:gd name="T59" fmla="*/ 125 h 214"/>
              <a:gd name="T60" fmla="*/ 63 w 203"/>
              <a:gd name="T61" fmla="*/ 93 h 214"/>
              <a:gd name="T62" fmla="*/ 128 w 203"/>
              <a:gd name="T63" fmla="*/ 87 h 214"/>
              <a:gd name="T64" fmla="*/ 145 w 203"/>
              <a:gd name="T65" fmla="*/ 93 h 214"/>
              <a:gd name="T66" fmla="*/ 151 w 203"/>
              <a:gd name="T67" fmla="*/ 160 h 214"/>
              <a:gd name="T68" fmla="*/ 128 w 203"/>
              <a:gd name="T69" fmla="*/ 28 h 214"/>
              <a:gd name="T70" fmla="*/ 128 w 203"/>
              <a:gd name="T71" fmla="*/ 87 h 214"/>
              <a:gd name="T72" fmla="*/ 35 w 203"/>
              <a:gd name="T73" fmla="*/ 145 h 214"/>
              <a:gd name="T74" fmla="*/ 44 w 203"/>
              <a:gd name="T75" fmla="*/ 125 h 214"/>
              <a:gd name="T76" fmla="*/ 18 w 203"/>
              <a:gd name="T77" fmla="*/ 136 h 214"/>
              <a:gd name="T78" fmla="*/ 158 w 203"/>
              <a:gd name="T79" fmla="*/ 33 h 214"/>
              <a:gd name="T80" fmla="*/ 158 w 203"/>
              <a:gd name="T81" fmla="*/ 3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 h="214">
                <a:moveTo>
                  <a:pt x="138" y="18"/>
                </a:moveTo>
                <a:lnTo>
                  <a:pt x="156" y="26"/>
                </a:lnTo>
                <a:lnTo>
                  <a:pt x="186" y="18"/>
                </a:lnTo>
                <a:lnTo>
                  <a:pt x="166" y="7"/>
                </a:lnTo>
                <a:lnTo>
                  <a:pt x="138" y="18"/>
                </a:lnTo>
                <a:lnTo>
                  <a:pt x="138" y="18"/>
                </a:lnTo>
                <a:close/>
                <a:moveTo>
                  <a:pt x="28" y="156"/>
                </a:moveTo>
                <a:lnTo>
                  <a:pt x="7" y="145"/>
                </a:lnTo>
                <a:lnTo>
                  <a:pt x="7" y="192"/>
                </a:lnTo>
                <a:lnTo>
                  <a:pt x="28" y="203"/>
                </a:lnTo>
                <a:lnTo>
                  <a:pt x="28" y="156"/>
                </a:lnTo>
                <a:lnTo>
                  <a:pt x="28" y="156"/>
                </a:lnTo>
                <a:close/>
                <a:moveTo>
                  <a:pt x="80" y="95"/>
                </a:moveTo>
                <a:lnTo>
                  <a:pt x="100" y="104"/>
                </a:lnTo>
                <a:lnTo>
                  <a:pt x="126" y="93"/>
                </a:lnTo>
                <a:lnTo>
                  <a:pt x="106" y="84"/>
                </a:lnTo>
                <a:lnTo>
                  <a:pt x="80" y="95"/>
                </a:lnTo>
                <a:lnTo>
                  <a:pt x="80" y="95"/>
                </a:lnTo>
                <a:close/>
                <a:moveTo>
                  <a:pt x="63" y="93"/>
                </a:moveTo>
                <a:lnTo>
                  <a:pt x="69" y="91"/>
                </a:lnTo>
                <a:lnTo>
                  <a:pt x="106" y="76"/>
                </a:lnTo>
                <a:lnTo>
                  <a:pt x="106" y="76"/>
                </a:lnTo>
                <a:lnTo>
                  <a:pt x="108" y="76"/>
                </a:lnTo>
                <a:lnTo>
                  <a:pt x="121" y="82"/>
                </a:lnTo>
                <a:lnTo>
                  <a:pt x="121" y="22"/>
                </a:lnTo>
                <a:lnTo>
                  <a:pt x="121" y="18"/>
                </a:lnTo>
                <a:lnTo>
                  <a:pt x="128" y="13"/>
                </a:lnTo>
                <a:lnTo>
                  <a:pt x="164" y="0"/>
                </a:lnTo>
                <a:lnTo>
                  <a:pt x="166" y="0"/>
                </a:lnTo>
                <a:lnTo>
                  <a:pt x="166" y="0"/>
                </a:lnTo>
                <a:lnTo>
                  <a:pt x="197" y="13"/>
                </a:lnTo>
                <a:lnTo>
                  <a:pt x="203" y="18"/>
                </a:lnTo>
                <a:lnTo>
                  <a:pt x="203" y="153"/>
                </a:lnTo>
                <a:lnTo>
                  <a:pt x="158" y="171"/>
                </a:lnTo>
                <a:lnTo>
                  <a:pt x="154" y="169"/>
                </a:lnTo>
                <a:lnTo>
                  <a:pt x="145" y="164"/>
                </a:lnTo>
                <a:lnTo>
                  <a:pt x="145" y="175"/>
                </a:lnTo>
                <a:lnTo>
                  <a:pt x="97" y="192"/>
                </a:lnTo>
                <a:lnTo>
                  <a:pt x="93" y="190"/>
                </a:lnTo>
                <a:lnTo>
                  <a:pt x="82" y="184"/>
                </a:lnTo>
                <a:lnTo>
                  <a:pt x="82" y="197"/>
                </a:lnTo>
                <a:lnTo>
                  <a:pt x="35" y="214"/>
                </a:lnTo>
                <a:lnTo>
                  <a:pt x="31" y="212"/>
                </a:lnTo>
                <a:lnTo>
                  <a:pt x="3" y="199"/>
                </a:lnTo>
                <a:lnTo>
                  <a:pt x="0" y="197"/>
                </a:lnTo>
                <a:lnTo>
                  <a:pt x="0" y="194"/>
                </a:lnTo>
                <a:lnTo>
                  <a:pt x="0" y="141"/>
                </a:lnTo>
                <a:lnTo>
                  <a:pt x="0" y="134"/>
                </a:lnTo>
                <a:lnTo>
                  <a:pt x="7" y="132"/>
                </a:lnTo>
                <a:lnTo>
                  <a:pt x="44" y="117"/>
                </a:lnTo>
                <a:lnTo>
                  <a:pt x="44" y="117"/>
                </a:lnTo>
                <a:lnTo>
                  <a:pt x="46" y="117"/>
                </a:lnTo>
                <a:lnTo>
                  <a:pt x="74" y="132"/>
                </a:lnTo>
                <a:lnTo>
                  <a:pt x="82" y="134"/>
                </a:lnTo>
                <a:lnTo>
                  <a:pt x="82" y="177"/>
                </a:lnTo>
                <a:lnTo>
                  <a:pt x="91" y="181"/>
                </a:lnTo>
                <a:lnTo>
                  <a:pt x="91" y="115"/>
                </a:lnTo>
                <a:lnTo>
                  <a:pt x="69" y="104"/>
                </a:lnTo>
                <a:lnTo>
                  <a:pt x="69" y="130"/>
                </a:lnTo>
                <a:lnTo>
                  <a:pt x="63" y="125"/>
                </a:lnTo>
                <a:lnTo>
                  <a:pt x="63" y="100"/>
                </a:lnTo>
                <a:lnTo>
                  <a:pt x="63" y="93"/>
                </a:lnTo>
                <a:lnTo>
                  <a:pt x="63" y="93"/>
                </a:lnTo>
                <a:close/>
                <a:moveTo>
                  <a:pt x="128" y="87"/>
                </a:moveTo>
                <a:lnTo>
                  <a:pt x="136" y="91"/>
                </a:lnTo>
                <a:lnTo>
                  <a:pt x="145" y="93"/>
                </a:lnTo>
                <a:lnTo>
                  <a:pt x="145" y="156"/>
                </a:lnTo>
                <a:lnTo>
                  <a:pt x="151" y="160"/>
                </a:lnTo>
                <a:lnTo>
                  <a:pt x="151" y="39"/>
                </a:lnTo>
                <a:lnTo>
                  <a:pt x="128" y="28"/>
                </a:lnTo>
                <a:lnTo>
                  <a:pt x="128" y="87"/>
                </a:lnTo>
                <a:lnTo>
                  <a:pt x="128" y="87"/>
                </a:lnTo>
                <a:close/>
                <a:moveTo>
                  <a:pt x="18" y="136"/>
                </a:moveTo>
                <a:lnTo>
                  <a:pt x="35" y="145"/>
                </a:lnTo>
                <a:lnTo>
                  <a:pt x="65" y="134"/>
                </a:lnTo>
                <a:lnTo>
                  <a:pt x="44" y="125"/>
                </a:lnTo>
                <a:lnTo>
                  <a:pt x="18" y="136"/>
                </a:lnTo>
                <a:lnTo>
                  <a:pt x="18" y="136"/>
                </a:lnTo>
                <a:close/>
                <a:moveTo>
                  <a:pt x="158" y="35"/>
                </a:moveTo>
                <a:lnTo>
                  <a:pt x="158" y="33"/>
                </a:lnTo>
                <a:lnTo>
                  <a:pt x="158" y="35"/>
                </a:lnTo>
                <a:lnTo>
                  <a:pt x="158" y="35"/>
                </a:lnTo>
                <a:lnTo>
                  <a:pt x="158" y="3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31" name="Freeform 17"/>
          <p:cNvSpPr>
            <a:spLocks noEditPoints="1"/>
          </p:cNvSpPr>
          <p:nvPr/>
        </p:nvSpPr>
        <p:spPr bwMode="auto">
          <a:xfrm>
            <a:off x="7160991" y="1475756"/>
            <a:ext cx="510322" cy="52782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32" name="Freeform 18"/>
          <p:cNvSpPr>
            <a:spLocks noEditPoints="1"/>
          </p:cNvSpPr>
          <p:nvPr/>
        </p:nvSpPr>
        <p:spPr bwMode="auto">
          <a:xfrm>
            <a:off x="1662477" y="1492697"/>
            <a:ext cx="624612" cy="491604"/>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33" name="TextBox 20"/>
          <p:cNvSpPr txBox="1"/>
          <p:nvPr/>
        </p:nvSpPr>
        <p:spPr>
          <a:xfrm>
            <a:off x="3927285" y="2186019"/>
            <a:ext cx="141577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cs typeface="+mn-ea"/>
                <a:sym typeface="+mn-lt"/>
              </a:rPr>
              <a:t>选择复杂模型</a:t>
            </a:r>
            <a:endParaRPr lang="en-US" altLang="zh-CN" sz="1600" dirty="0">
              <a:solidFill>
                <a:schemeClr val="bg1"/>
              </a:solidFill>
              <a:cs typeface="+mn-ea"/>
              <a:sym typeface="+mn-lt"/>
            </a:endParaRPr>
          </a:p>
        </p:txBody>
      </p:sp>
      <p:sp>
        <p:nvSpPr>
          <p:cNvPr id="34" name="TextBox 21"/>
          <p:cNvSpPr txBox="1"/>
          <p:nvPr/>
        </p:nvSpPr>
        <p:spPr>
          <a:xfrm>
            <a:off x="6708269" y="2186019"/>
            <a:ext cx="1415773"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cs typeface="+mn-ea"/>
                <a:sym typeface="+mn-lt"/>
              </a:rPr>
              <a:t>适当处理结果</a:t>
            </a:r>
            <a:endParaRPr lang="en-US" sz="1600" dirty="0">
              <a:solidFill>
                <a:schemeClr val="bg1"/>
              </a:solidFill>
              <a:cs typeface="+mn-ea"/>
              <a:sym typeface="+mn-lt"/>
            </a:endParaRPr>
          </a:p>
        </p:txBody>
      </p:sp>
      <p:sp>
        <p:nvSpPr>
          <p:cNvPr id="35" name="TextBox 22"/>
          <p:cNvSpPr txBox="1"/>
          <p:nvPr/>
        </p:nvSpPr>
        <p:spPr>
          <a:xfrm>
            <a:off x="9511986" y="2186019"/>
            <a:ext cx="1415773"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cs typeface="+mn-ea"/>
                <a:sym typeface="+mn-lt"/>
              </a:rPr>
              <a:t>研究理论求解</a:t>
            </a:r>
            <a:endParaRPr lang="en-US" sz="1600" dirty="0">
              <a:solidFill>
                <a:schemeClr val="bg1"/>
              </a:solidFill>
              <a:cs typeface="+mn-ea"/>
              <a:sym typeface="+mn-lt"/>
            </a:endParaRPr>
          </a:p>
        </p:txBody>
      </p:sp>
      <p:sp>
        <p:nvSpPr>
          <p:cNvPr id="36" name="TextBox 23"/>
          <p:cNvSpPr txBox="1"/>
          <p:nvPr/>
        </p:nvSpPr>
        <p:spPr>
          <a:xfrm>
            <a:off x="1266897" y="2186019"/>
            <a:ext cx="1415773"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cs typeface="+mn-ea"/>
                <a:sym typeface="+mn-lt"/>
              </a:rPr>
              <a:t>细化参数分类</a:t>
            </a:r>
            <a:endParaRPr lang="en-US" sz="1600" dirty="0">
              <a:solidFill>
                <a:schemeClr val="bg1"/>
              </a:solidFill>
              <a:cs typeface="+mn-ea"/>
              <a:sym typeface="+mn-lt"/>
            </a:endParaRPr>
          </a:p>
        </p:txBody>
      </p:sp>
      <p:sp>
        <p:nvSpPr>
          <p:cNvPr id="37" name="Freeform 15"/>
          <p:cNvSpPr>
            <a:spLocks noEditPoints="1"/>
          </p:cNvSpPr>
          <p:nvPr/>
        </p:nvSpPr>
        <p:spPr bwMode="auto">
          <a:xfrm>
            <a:off x="4315574" y="1446635"/>
            <a:ext cx="645877" cy="602861"/>
          </a:xfrm>
          <a:custGeom>
            <a:avLst/>
            <a:gdLst>
              <a:gd name="T0" fmla="*/ 68 w 113"/>
              <a:gd name="T1" fmla="*/ 54 h 108"/>
              <a:gd name="T2" fmla="*/ 45 w 113"/>
              <a:gd name="T3" fmla="*/ 54 h 108"/>
              <a:gd name="T4" fmla="*/ 48 w 113"/>
              <a:gd name="T5" fmla="*/ 32 h 108"/>
              <a:gd name="T6" fmla="*/ 0 w 113"/>
              <a:gd name="T7" fmla="*/ 54 h 108"/>
              <a:gd name="T8" fmla="*/ 17 w 113"/>
              <a:gd name="T9" fmla="*/ 93 h 108"/>
              <a:gd name="T10" fmla="*/ 62 w 113"/>
              <a:gd name="T11" fmla="*/ 78 h 108"/>
              <a:gd name="T12" fmla="*/ 38 w 113"/>
              <a:gd name="T13" fmla="*/ 84 h 108"/>
              <a:gd name="T14" fmla="*/ 26 w 113"/>
              <a:gd name="T15" fmla="*/ 73 h 108"/>
              <a:gd name="T16" fmla="*/ 57 w 113"/>
              <a:gd name="T17" fmla="*/ 76 h 108"/>
              <a:gd name="T18" fmla="*/ 79 w 113"/>
              <a:gd name="T19" fmla="*/ 82 h 108"/>
              <a:gd name="T20" fmla="*/ 64 w 113"/>
              <a:gd name="T21" fmla="*/ 89 h 108"/>
              <a:gd name="T22" fmla="*/ 52 w 113"/>
              <a:gd name="T23" fmla="*/ 89 h 108"/>
              <a:gd name="T24" fmla="*/ 80 w 113"/>
              <a:gd name="T25" fmla="*/ 105 h 108"/>
              <a:gd name="T26" fmla="*/ 86 w 113"/>
              <a:gd name="T27" fmla="*/ 73 h 108"/>
              <a:gd name="T28" fmla="*/ 113 w 113"/>
              <a:gd name="T29" fmla="*/ 54 h 108"/>
              <a:gd name="T30" fmla="*/ 70 w 113"/>
              <a:gd name="T31" fmla="*/ 32 h 108"/>
              <a:gd name="T32" fmla="*/ 76 w 113"/>
              <a:gd name="T33" fmla="*/ 23 h 108"/>
              <a:gd name="T34" fmla="*/ 88 w 113"/>
              <a:gd name="T35" fmla="*/ 33 h 108"/>
              <a:gd name="T36" fmla="*/ 96 w 113"/>
              <a:gd name="T37" fmla="*/ 14 h 108"/>
              <a:gd name="T38" fmla="*/ 63 w 113"/>
              <a:gd name="T39" fmla="*/ 20 h 108"/>
              <a:gd name="T40" fmla="*/ 33 w 113"/>
              <a:gd name="T41" fmla="*/ 3 h 108"/>
              <a:gd name="T42" fmla="*/ 26 w 113"/>
              <a:gd name="T43" fmla="*/ 29 h 108"/>
              <a:gd name="T44" fmla="*/ 34 w 113"/>
              <a:gd name="T45" fmla="*/ 25 h 108"/>
              <a:gd name="T46" fmla="*/ 49 w 113"/>
              <a:gd name="T47" fmla="*/ 18 h 108"/>
              <a:gd name="T48" fmla="*/ 48 w 113"/>
              <a:gd name="T49" fmla="*/ 32 h 108"/>
              <a:gd name="T50" fmla="*/ 92 w 113"/>
              <a:gd name="T51" fmla="*/ 45 h 108"/>
              <a:gd name="T52" fmla="*/ 92 w 113"/>
              <a:gd name="T53" fmla="*/ 62 h 108"/>
              <a:gd name="T54" fmla="*/ 77 w 113"/>
              <a:gd name="T55" fmla="*/ 44 h 108"/>
              <a:gd name="T56" fmla="*/ 75 w 113"/>
              <a:gd name="T57" fmla="*/ 66 h 108"/>
              <a:gd name="T58" fmla="*/ 65 w 113"/>
              <a:gd name="T59" fmla="*/ 41 h 108"/>
              <a:gd name="T60" fmla="*/ 51 w 113"/>
              <a:gd name="T61" fmla="*/ 41 h 108"/>
              <a:gd name="T62" fmla="*/ 47 w 113"/>
              <a:gd name="T63" fmla="*/ 44 h 108"/>
              <a:gd name="T64" fmla="*/ 57 w 113"/>
              <a:gd name="T65" fmla="*/ 67 h 108"/>
              <a:gd name="T66" fmla="*/ 22 w 113"/>
              <a:gd name="T67" fmla="*/ 62 h 108"/>
              <a:gd name="T68" fmla="*/ 9 w 113"/>
              <a:gd name="T69" fmla="*/ 54 h 108"/>
              <a:gd name="T70" fmla="*/ 37 w 113"/>
              <a:gd name="T71" fmla="*/ 42 h 108"/>
              <a:gd name="T72" fmla="*/ 64 w 113"/>
              <a:gd name="T73" fmla="*/ 50 h 108"/>
              <a:gd name="T74" fmla="*/ 64 w 113"/>
              <a:gd name="T75" fmla="*/ 50 h 108"/>
              <a:gd name="T76" fmla="*/ 50 w 113"/>
              <a:gd name="T77" fmla="*/ 53 h 108"/>
              <a:gd name="T78" fmla="*/ 49 w 113"/>
              <a:gd name="T79" fmla="*/ 57 h 108"/>
              <a:gd name="T80" fmla="*/ 51 w 113"/>
              <a:gd name="T81" fmla="*/ 52 h 108"/>
              <a:gd name="T82" fmla="*/ 56 w 113"/>
              <a:gd name="T83" fmla="*/ 45 h 108"/>
              <a:gd name="T84" fmla="*/ 58 w 113"/>
              <a:gd name="T85" fmla="*/ 45 h 108"/>
              <a:gd name="T86" fmla="*/ 60 w 113"/>
              <a:gd name="T87"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08">
                <a:moveTo>
                  <a:pt x="57" y="42"/>
                </a:moveTo>
                <a:cubicBezTo>
                  <a:pt x="63" y="42"/>
                  <a:pt x="68" y="47"/>
                  <a:pt x="68" y="54"/>
                </a:cubicBezTo>
                <a:cubicBezTo>
                  <a:pt x="68" y="60"/>
                  <a:pt x="63" y="65"/>
                  <a:pt x="57" y="65"/>
                </a:cubicBezTo>
                <a:cubicBezTo>
                  <a:pt x="50" y="65"/>
                  <a:pt x="45" y="60"/>
                  <a:pt x="45" y="54"/>
                </a:cubicBezTo>
                <a:cubicBezTo>
                  <a:pt x="45" y="47"/>
                  <a:pt x="50" y="42"/>
                  <a:pt x="57" y="42"/>
                </a:cubicBezTo>
                <a:close/>
                <a:moveTo>
                  <a:pt x="48" y="32"/>
                </a:moveTo>
                <a:cubicBezTo>
                  <a:pt x="36" y="32"/>
                  <a:pt x="26" y="34"/>
                  <a:pt x="19" y="37"/>
                </a:cubicBezTo>
                <a:cubicBezTo>
                  <a:pt x="7" y="41"/>
                  <a:pt x="0" y="47"/>
                  <a:pt x="0" y="54"/>
                </a:cubicBezTo>
                <a:cubicBezTo>
                  <a:pt x="0" y="60"/>
                  <a:pt x="7" y="66"/>
                  <a:pt x="17" y="70"/>
                </a:cubicBezTo>
                <a:cubicBezTo>
                  <a:pt x="13" y="80"/>
                  <a:pt x="12" y="89"/>
                  <a:pt x="17" y="93"/>
                </a:cubicBezTo>
                <a:cubicBezTo>
                  <a:pt x="22" y="98"/>
                  <a:pt x="31" y="98"/>
                  <a:pt x="42" y="92"/>
                </a:cubicBezTo>
                <a:cubicBezTo>
                  <a:pt x="48" y="89"/>
                  <a:pt x="55" y="84"/>
                  <a:pt x="62" y="78"/>
                </a:cubicBezTo>
                <a:cubicBezTo>
                  <a:pt x="48" y="78"/>
                  <a:pt x="48" y="78"/>
                  <a:pt x="48" y="78"/>
                </a:cubicBezTo>
                <a:cubicBezTo>
                  <a:pt x="44" y="81"/>
                  <a:pt x="41" y="83"/>
                  <a:pt x="38" y="84"/>
                </a:cubicBezTo>
                <a:cubicBezTo>
                  <a:pt x="31" y="88"/>
                  <a:pt x="25" y="89"/>
                  <a:pt x="23" y="87"/>
                </a:cubicBezTo>
                <a:cubicBezTo>
                  <a:pt x="21" y="85"/>
                  <a:pt x="23" y="80"/>
                  <a:pt x="26" y="73"/>
                </a:cubicBezTo>
                <a:cubicBezTo>
                  <a:pt x="26" y="73"/>
                  <a:pt x="26" y="73"/>
                  <a:pt x="26" y="73"/>
                </a:cubicBezTo>
                <a:cubicBezTo>
                  <a:pt x="35" y="75"/>
                  <a:pt x="45" y="76"/>
                  <a:pt x="57" y="76"/>
                </a:cubicBezTo>
                <a:cubicBezTo>
                  <a:pt x="64" y="76"/>
                  <a:pt x="71" y="75"/>
                  <a:pt x="77" y="74"/>
                </a:cubicBezTo>
                <a:cubicBezTo>
                  <a:pt x="78" y="77"/>
                  <a:pt x="78" y="80"/>
                  <a:pt x="79" y="82"/>
                </a:cubicBezTo>
                <a:cubicBezTo>
                  <a:pt x="79" y="90"/>
                  <a:pt x="79" y="95"/>
                  <a:pt x="76" y="96"/>
                </a:cubicBezTo>
                <a:cubicBezTo>
                  <a:pt x="74" y="98"/>
                  <a:pt x="69" y="95"/>
                  <a:pt x="64" y="89"/>
                </a:cubicBezTo>
                <a:cubicBezTo>
                  <a:pt x="62" y="88"/>
                  <a:pt x="61" y="86"/>
                  <a:pt x="60" y="84"/>
                </a:cubicBezTo>
                <a:cubicBezTo>
                  <a:pt x="52" y="89"/>
                  <a:pt x="52" y="89"/>
                  <a:pt x="52" y="89"/>
                </a:cubicBezTo>
                <a:cubicBezTo>
                  <a:pt x="54" y="91"/>
                  <a:pt x="56" y="93"/>
                  <a:pt x="57" y="95"/>
                </a:cubicBezTo>
                <a:cubicBezTo>
                  <a:pt x="65" y="104"/>
                  <a:pt x="74" y="108"/>
                  <a:pt x="80" y="105"/>
                </a:cubicBezTo>
                <a:cubicBezTo>
                  <a:pt x="86" y="102"/>
                  <a:pt x="89" y="93"/>
                  <a:pt x="88" y="81"/>
                </a:cubicBezTo>
                <a:cubicBezTo>
                  <a:pt x="87" y="79"/>
                  <a:pt x="87" y="76"/>
                  <a:pt x="86" y="73"/>
                </a:cubicBezTo>
                <a:cubicBezTo>
                  <a:pt x="89" y="72"/>
                  <a:pt x="92" y="71"/>
                  <a:pt x="95" y="70"/>
                </a:cubicBezTo>
                <a:cubicBezTo>
                  <a:pt x="106" y="67"/>
                  <a:pt x="113" y="61"/>
                  <a:pt x="113" y="54"/>
                </a:cubicBezTo>
                <a:cubicBezTo>
                  <a:pt x="113" y="47"/>
                  <a:pt x="106" y="41"/>
                  <a:pt x="95" y="37"/>
                </a:cubicBezTo>
                <a:cubicBezTo>
                  <a:pt x="88" y="35"/>
                  <a:pt x="80" y="33"/>
                  <a:pt x="70" y="32"/>
                </a:cubicBezTo>
                <a:cubicBezTo>
                  <a:pt x="69" y="31"/>
                  <a:pt x="69" y="29"/>
                  <a:pt x="68" y="28"/>
                </a:cubicBezTo>
                <a:cubicBezTo>
                  <a:pt x="70" y="26"/>
                  <a:pt x="73" y="24"/>
                  <a:pt x="76" y="23"/>
                </a:cubicBezTo>
                <a:cubicBezTo>
                  <a:pt x="83" y="20"/>
                  <a:pt x="88" y="18"/>
                  <a:pt x="90" y="20"/>
                </a:cubicBezTo>
                <a:cubicBezTo>
                  <a:pt x="92" y="22"/>
                  <a:pt x="91" y="27"/>
                  <a:pt x="88" y="33"/>
                </a:cubicBezTo>
                <a:cubicBezTo>
                  <a:pt x="97" y="35"/>
                  <a:pt x="97" y="35"/>
                  <a:pt x="97" y="35"/>
                </a:cubicBezTo>
                <a:cubicBezTo>
                  <a:pt x="101" y="26"/>
                  <a:pt x="101" y="18"/>
                  <a:pt x="96" y="14"/>
                </a:cubicBezTo>
                <a:cubicBezTo>
                  <a:pt x="91" y="9"/>
                  <a:pt x="82" y="10"/>
                  <a:pt x="72" y="15"/>
                </a:cubicBezTo>
                <a:cubicBezTo>
                  <a:pt x="69" y="16"/>
                  <a:pt x="66" y="18"/>
                  <a:pt x="63" y="20"/>
                </a:cubicBezTo>
                <a:cubicBezTo>
                  <a:pt x="60" y="17"/>
                  <a:pt x="58" y="15"/>
                  <a:pt x="56" y="12"/>
                </a:cubicBezTo>
                <a:cubicBezTo>
                  <a:pt x="48" y="4"/>
                  <a:pt x="39" y="0"/>
                  <a:pt x="33" y="3"/>
                </a:cubicBezTo>
                <a:cubicBezTo>
                  <a:pt x="27" y="6"/>
                  <a:pt x="24" y="14"/>
                  <a:pt x="26" y="26"/>
                </a:cubicBezTo>
                <a:cubicBezTo>
                  <a:pt x="26" y="27"/>
                  <a:pt x="26" y="28"/>
                  <a:pt x="26" y="29"/>
                </a:cubicBezTo>
                <a:cubicBezTo>
                  <a:pt x="35" y="29"/>
                  <a:pt x="35" y="29"/>
                  <a:pt x="35" y="29"/>
                </a:cubicBezTo>
                <a:cubicBezTo>
                  <a:pt x="35" y="27"/>
                  <a:pt x="35" y="26"/>
                  <a:pt x="34" y="25"/>
                </a:cubicBezTo>
                <a:cubicBezTo>
                  <a:pt x="34" y="17"/>
                  <a:pt x="34" y="12"/>
                  <a:pt x="37" y="11"/>
                </a:cubicBezTo>
                <a:cubicBezTo>
                  <a:pt x="39" y="10"/>
                  <a:pt x="44" y="13"/>
                  <a:pt x="49" y="18"/>
                </a:cubicBezTo>
                <a:cubicBezTo>
                  <a:pt x="51" y="20"/>
                  <a:pt x="53" y="23"/>
                  <a:pt x="55" y="25"/>
                </a:cubicBezTo>
                <a:cubicBezTo>
                  <a:pt x="53" y="27"/>
                  <a:pt x="50" y="30"/>
                  <a:pt x="48" y="32"/>
                </a:cubicBezTo>
                <a:close/>
                <a:moveTo>
                  <a:pt x="75" y="42"/>
                </a:moveTo>
                <a:cubicBezTo>
                  <a:pt x="82" y="43"/>
                  <a:pt x="87" y="44"/>
                  <a:pt x="92" y="45"/>
                </a:cubicBezTo>
                <a:cubicBezTo>
                  <a:pt x="99" y="48"/>
                  <a:pt x="104" y="51"/>
                  <a:pt x="104" y="54"/>
                </a:cubicBezTo>
                <a:cubicBezTo>
                  <a:pt x="104" y="56"/>
                  <a:pt x="99" y="59"/>
                  <a:pt x="92" y="62"/>
                </a:cubicBezTo>
                <a:cubicBezTo>
                  <a:pt x="89" y="63"/>
                  <a:pt x="87" y="63"/>
                  <a:pt x="84" y="64"/>
                </a:cubicBezTo>
                <a:cubicBezTo>
                  <a:pt x="82" y="58"/>
                  <a:pt x="80" y="51"/>
                  <a:pt x="77" y="44"/>
                </a:cubicBezTo>
                <a:cubicBezTo>
                  <a:pt x="76" y="44"/>
                  <a:pt x="76" y="43"/>
                  <a:pt x="75" y="42"/>
                </a:cubicBezTo>
                <a:close/>
                <a:moveTo>
                  <a:pt x="75" y="66"/>
                </a:moveTo>
                <a:cubicBezTo>
                  <a:pt x="73" y="60"/>
                  <a:pt x="71" y="54"/>
                  <a:pt x="69" y="48"/>
                </a:cubicBezTo>
                <a:cubicBezTo>
                  <a:pt x="67" y="46"/>
                  <a:pt x="66" y="43"/>
                  <a:pt x="65" y="41"/>
                </a:cubicBezTo>
                <a:cubicBezTo>
                  <a:pt x="62" y="41"/>
                  <a:pt x="59" y="41"/>
                  <a:pt x="57" y="41"/>
                </a:cubicBezTo>
                <a:cubicBezTo>
                  <a:pt x="55" y="41"/>
                  <a:pt x="53" y="41"/>
                  <a:pt x="51" y="41"/>
                </a:cubicBezTo>
                <a:cubicBezTo>
                  <a:pt x="50" y="42"/>
                  <a:pt x="49" y="43"/>
                  <a:pt x="47" y="44"/>
                </a:cubicBezTo>
                <a:cubicBezTo>
                  <a:pt x="47" y="44"/>
                  <a:pt x="47" y="44"/>
                  <a:pt x="47" y="44"/>
                </a:cubicBezTo>
                <a:cubicBezTo>
                  <a:pt x="41" y="51"/>
                  <a:pt x="35" y="58"/>
                  <a:pt x="31" y="64"/>
                </a:cubicBezTo>
                <a:cubicBezTo>
                  <a:pt x="38" y="66"/>
                  <a:pt x="47" y="67"/>
                  <a:pt x="57" y="67"/>
                </a:cubicBezTo>
                <a:cubicBezTo>
                  <a:pt x="63" y="67"/>
                  <a:pt x="69" y="66"/>
                  <a:pt x="75" y="66"/>
                </a:cubicBezTo>
                <a:close/>
                <a:moveTo>
                  <a:pt x="22" y="62"/>
                </a:moveTo>
                <a:cubicBezTo>
                  <a:pt x="22" y="62"/>
                  <a:pt x="22" y="62"/>
                  <a:pt x="22" y="62"/>
                </a:cubicBezTo>
                <a:cubicBezTo>
                  <a:pt x="14" y="59"/>
                  <a:pt x="9" y="56"/>
                  <a:pt x="9" y="54"/>
                </a:cubicBezTo>
                <a:cubicBezTo>
                  <a:pt x="9" y="51"/>
                  <a:pt x="14" y="48"/>
                  <a:pt x="22" y="45"/>
                </a:cubicBezTo>
                <a:cubicBezTo>
                  <a:pt x="26" y="44"/>
                  <a:pt x="31" y="43"/>
                  <a:pt x="37" y="42"/>
                </a:cubicBezTo>
                <a:cubicBezTo>
                  <a:pt x="31" y="49"/>
                  <a:pt x="26" y="56"/>
                  <a:pt x="22" y="62"/>
                </a:cubicBezTo>
                <a:close/>
                <a:moveTo>
                  <a:pt x="64" y="50"/>
                </a:moveTo>
                <a:cubicBezTo>
                  <a:pt x="63" y="55"/>
                  <a:pt x="61" y="59"/>
                  <a:pt x="57" y="62"/>
                </a:cubicBezTo>
                <a:cubicBezTo>
                  <a:pt x="63" y="62"/>
                  <a:pt x="66" y="55"/>
                  <a:pt x="64" y="50"/>
                </a:cubicBezTo>
                <a:close/>
                <a:moveTo>
                  <a:pt x="49" y="57"/>
                </a:moveTo>
                <a:cubicBezTo>
                  <a:pt x="49" y="55"/>
                  <a:pt x="50" y="54"/>
                  <a:pt x="50" y="53"/>
                </a:cubicBezTo>
                <a:cubicBezTo>
                  <a:pt x="49" y="52"/>
                  <a:pt x="49" y="52"/>
                  <a:pt x="49" y="52"/>
                </a:cubicBezTo>
                <a:cubicBezTo>
                  <a:pt x="48" y="54"/>
                  <a:pt x="48" y="55"/>
                  <a:pt x="49" y="57"/>
                </a:cubicBezTo>
                <a:close/>
                <a:moveTo>
                  <a:pt x="49" y="50"/>
                </a:moveTo>
                <a:cubicBezTo>
                  <a:pt x="51" y="52"/>
                  <a:pt x="51" y="52"/>
                  <a:pt x="51" y="52"/>
                </a:cubicBezTo>
                <a:cubicBezTo>
                  <a:pt x="53" y="50"/>
                  <a:pt x="55" y="49"/>
                  <a:pt x="57" y="47"/>
                </a:cubicBezTo>
                <a:cubicBezTo>
                  <a:pt x="56" y="45"/>
                  <a:pt x="56" y="45"/>
                  <a:pt x="56" y="45"/>
                </a:cubicBezTo>
                <a:cubicBezTo>
                  <a:pt x="53" y="45"/>
                  <a:pt x="50" y="47"/>
                  <a:pt x="49" y="50"/>
                </a:cubicBezTo>
                <a:close/>
                <a:moveTo>
                  <a:pt x="58" y="45"/>
                </a:moveTo>
                <a:cubicBezTo>
                  <a:pt x="58" y="47"/>
                  <a:pt x="58" y="47"/>
                  <a:pt x="58" y="47"/>
                </a:cubicBezTo>
                <a:cubicBezTo>
                  <a:pt x="59" y="46"/>
                  <a:pt x="59" y="46"/>
                  <a:pt x="60" y="46"/>
                </a:cubicBezTo>
                <a:cubicBezTo>
                  <a:pt x="59" y="45"/>
                  <a:pt x="58" y="45"/>
                  <a:pt x="58"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5" name="矩形 4"/>
          <p:cNvSpPr/>
          <p:nvPr/>
        </p:nvSpPr>
        <p:spPr>
          <a:xfrm>
            <a:off x="657722" y="3343434"/>
            <a:ext cx="2634122" cy="1569660"/>
          </a:xfrm>
          <a:prstGeom prst="rect">
            <a:avLst/>
          </a:prstGeom>
        </p:spPr>
        <p:txBody>
          <a:bodyPr wrap="square">
            <a:spAutoFit/>
          </a:bodyPr>
          <a:lstStyle/>
          <a:p>
            <a:pPr algn="ctr" defTabSz="2311400">
              <a:lnSpc>
                <a:spcPct val="150000"/>
              </a:lnSpc>
              <a:spcBef>
                <a:spcPct val="0"/>
              </a:spcBef>
              <a:spcAft>
                <a:spcPct val="0"/>
              </a:spcAft>
            </a:pPr>
            <a:r>
              <a:rPr lang="zh-CN" altLang="en-US" sz="1600" dirty="0">
                <a:solidFill>
                  <a:schemeClr val="bg1"/>
                </a:solidFill>
                <a:cs typeface="+mn-ea"/>
                <a:sym typeface="+mn-lt"/>
              </a:rPr>
              <a:t>在做对比模拟时</a:t>
            </a:r>
            <a:endParaRPr lang="en-US" altLang="zh-CN" sz="1600" dirty="0">
              <a:solidFill>
                <a:schemeClr val="bg1"/>
              </a:solidFill>
              <a:cs typeface="+mn-ea"/>
              <a:sym typeface="+mn-lt"/>
            </a:endParaRPr>
          </a:p>
          <a:p>
            <a:pPr algn="ctr" defTabSz="2311400">
              <a:lnSpc>
                <a:spcPct val="150000"/>
              </a:lnSpc>
              <a:spcBef>
                <a:spcPct val="0"/>
              </a:spcBef>
              <a:spcAft>
                <a:spcPct val="0"/>
              </a:spcAft>
            </a:pPr>
            <a:r>
              <a:rPr lang="zh-CN" altLang="en-US" sz="1600" dirty="0">
                <a:solidFill>
                  <a:schemeClr val="bg1"/>
                </a:solidFill>
                <a:cs typeface="+mn-ea"/>
                <a:sym typeface="+mn-lt"/>
              </a:rPr>
              <a:t>选择多次改变参数</a:t>
            </a:r>
            <a:endParaRPr lang="en-US" altLang="zh-CN" sz="1600" dirty="0">
              <a:solidFill>
                <a:schemeClr val="bg1"/>
              </a:solidFill>
              <a:cs typeface="+mn-ea"/>
              <a:sym typeface="+mn-lt"/>
            </a:endParaRPr>
          </a:p>
          <a:p>
            <a:pPr algn="ctr" defTabSz="2311400">
              <a:lnSpc>
                <a:spcPct val="150000"/>
              </a:lnSpc>
              <a:spcBef>
                <a:spcPct val="0"/>
              </a:spcBef>
              <a:spcAft>
                <a:spcPct val="0"/>
              </a:spcAft>
            </a:pPr>
            <a:r>
              <a:rPr lang="zh-CN" altLang="en-US" sz="1600" dirty="0">
                <a:solidFill>
                  <a:schemeClr val="bg1"/>
                </a:solidFill>
                <a:cs typeface="+mn-ea"/>
                <a:sym typeface="+mn-lt"/>
              </a:rPr>
              <a:t>改变步长更小</a:t>
            </a:r>
            <a:endParaRPr lang="en-US" altLang="zh-CN" sz="1600" dirty="0">
              <a:solidFill>
                <a:schemeClr val="bg1"/>
              </a:solidFill>
              <a:cs typeface="+mn-ea"/>
              <a:sym typeface="+mn-lt"/>
            </a:endParaRPr>
          </a:p>
          <a:p>
            <a:pPr algn="ctr" defTabSz="2311400">
              <a:lnSpc>
                <a:spcPct val="150000"/>
              </a:lnSpc>
              <a:spcBef>
                <a:spcPct val="0"/>
              </a:spcBef>
              <a:spcAft>
                <a:spcPct val="0"/>
              </a:spcAft>
            </a:pPr>
            <a:r>
              <a:rPr lang="zh-CN" altLang="en-US" sz="1600" dirty="0">
                <a:solidFill>
                  <a:schemeClr val="bg1"/>
                </a:solidFill>
                <a:cs typeface="+mn-ea"/>
                <a:sym typeface="+mn-lt"/>
              </a:rPr>
              <a:t>实验次数更多</a:t>
            </a:r>
            <a:endParaRPr lang="en-US" altLang="zh-CN" sz="1600" dirty="0">
              <a:solidFill>
                <a:schemeClr val="bg1"/>
              </a:solidFill>
              <a:cs typeface="+mn-ea"/>
              <a:sym typeface="+mn-lt"/>
            </a:endParaRPr>
          </a:p>
        </p:txBody>
      </p:sp>
      <p:sp>
        <p:nvSpPr>
          <p:cNvPr id="6" name="矩形 5"/>
          <p:cNvSpPr/>
          <p:nvPr/>
        </p:nvSpPr>
        <p:spPr>
          <a:xfrm>
            <a:off x="3328422" y="3326689"/>
            <a:ext cx="2613498" cy="1569660"/>
          </a:xfrm>
          <a:prstGeom prst="rect">
            <a:avLst/>
          </a:prstGeom>
        </p:spPr>
        <p:txBody>
          <a:bodyPr wrap="square">
            <a:spAutoFit/>
          </a:bodyPr>
          <a:lstStyle/>
          <a:p>
            <a:pPr algn="ctr" defTabSz="2311400">
              <a:lnSpc>
                <a:spcPct val="150000"/>
              </a:lnSpc>
              <a:spcBef>
                <a:spcPct val="0"/>
              </a:spcBef>
              <a:spcAft>
                <a:spcPct val="0"/>
              </a:spcAft>
            </a:pPr>
            <a:r>
              <a:rPr lang="zh-CN" altLang="en-US" sz="1600" dirty="0">
                <a:solidFill>
                  <a:schemeClr val="bg1"/>
                </a:solidFill>
                <a:latin typeface="+mn-ea"/>
                <a:cs typeface="Times New Roman" panose="02020603050405020304" pitchFamily="18" charset="0"/>
                <a:sym typeface="+mn-lt"/>
              </a:rPr>
              <a:t>选用更复杂的</a:t>
            </a:r>
            <a:endParaRPr lang="en-US" altLang="zh-CN" sz="1600" dirty="0">
              <a:solidFill>
                <a:schemeClr val="bg1"/>
              </a:solidFill>
              <a:latin typeface="+mn-ea"/>
              <a:cs typeface="Times New Roman" panose="02020603050405020304" pitchFamily="18" charset="0"/>
              <a:sym typeface="+mn-lt"/>
            </a:endParaRPr>
          </a:p>
          <a:p>
            <a:pPr algn="ctr" defTabSz="2311400">
              <a:lnSpc>
                <a:spcPct val="150000"/>
              </a:lnSpc>
              <a:spcBef>
                <a:spcPct val="0"/>
              </a:spcBef>
              <a:spcAft>
                <a:spcPct val="0"/>
              </a:spcAft>
            </a:pPr>
            <a:r>
              <a:rPr lang="zh-CN" altLang="en-US" sz="1600" dirty="0">
                <a:solidFill>
                  <a:schemeClr val="bg1"/>
                </a:solidFill>
                <a:latin typeface="+mn-ea"/>
                <a:cs typeface="Times New Roman" panose="02020603050405020304" pitchFamily="18" charset="0"/>
                <a:sym typeface="+mn-lt"/>
              </a:rPr>
              <a:t>滞迟系统模型</a:t>
            </a:r>
            <a:endParaRPr lang="en-US" altLang="zh-CN" sz="1600" dirty="0">
              <a:solidFill>
                <a:schemeClr val="bg1"/>
              </a:solidFill>
              <a:latin typeface="+mn-ea"/>
              <a:cs typeface="Times New Roman" panose="02020603050405020304" pitchFamily="18" charset="0"/>
              <a:sym typeface="+mn-lt"/>
            </a:endParaRPr>
          </a:p>
          <a:p>
            <a:pPr algn="ctr" defTabSz="2311400">
              <a:lnSpc>
                <a:spcPct val="150000"/>
              </a:lnSpc>
              <a:spcBef>
                <a:spcPct val="0"/>
              </a:spcBef>
              <a:spcAft>
                <a:spcPct val="0"/>
              </a:spcAft>
            </a:pPr>
            <a:r>
              <a:rPr lang="zh-CN" altLang="en-US" sz="1600" dirty="0">
                <a:solidFill>
                  <a:schemeClr val="bg1"/>
                </a:solidFill>
                <a:latin typeface="+mn-ea"/>
                <a:cs typeface="Times New Roman" panose="02020603050405020304" pitchFamily="18" charset="0"/>
                <a:sym typeface="+mn-lt"/>
              </a:rPr>
              <a:t>如：</a:t>
            </a:r>
            <a:endParaRPr lang="en-US" altLang="zh-CN" sz="1600" dirty="0">
              <a:solidFill>
                <a:schemeClr val="bg1"/>
              </a:solidFill>
              <a:latin typeface="+mn-ea"/>
              <a:cs typeface="Times New Roman" panose="02020603050405020304" pitchFamily="18" charset="0"/>
              <a:sym typeface="+mn-lt"/>
            </a:endParaRPr>
          </a:p>
          <a:p>
            <a:pPr algn="ctr" defTabSz="2311400">
              <a:lnSpc>
                <a:spcPct val="150000"/>
              </a:lnSpc>
              <a:spcBef>
                <a:spcPct val="0"/>
              </a:spcBef>
              <a:spcAft>
                <a:spcPct val="0"/>
              </a:spcAft>
            </a:pPr>
            <a:r>
              <a:rPr lang="en-US" altLang="zh-CN" sz="1600" dirty="0" err="1">
                <a:solidFill>
                  <a:schemeClr val="bg1"/>
                </a:solidFill>
                <a:latin typeface="+mn-ea"/>
                <a:cs typeface="Times New Roman" panose="02020603050405020304" pitchFamily="18" charset="0"/>
                <a:sym typeface="+mn-lt"/>
              </a:rPr>
              <a:t>Bouc</a:t>
            </a:r>
            <a:r>
              <a:rPr lang="en-US" altLang="zh-CN" sz="1600" dirty="0">
                <a:solidFill>
                  <a:schemeClr val="bg1"/>
                </a:solidFill>
                <a:latin typeface="+mn-ea"/>
                <a:cs typeface="Times New Roman" panose="02020603050405020304" pitchFamily="18" charset="0"/>
                <a:sym typeface="+mn-lt"/>
              </a:rPr>
              <a:t>-Wen</a:t>
            </a:r>
            <a:r>
              <a:rPr lang="zh-CN" altLang="en-US" sz="1600" dirty="0">
                <a:solidFill>
                  <a:schemeClr val="bg1"/>
                </a:solidFill>
                <a:latin typeface="+mn-ea"/>
                <a:cs typeface="Times New Roman" panose="02020603050405020304" pitchFamily="18" charset="0"/>
                <a:sym typeface="+mn-lt"/>
              </a:rPr>
              <a:t>模型</a:t>
            </a:r>
            <a:endParaRPr lang="zh-CN" altLang="en-US" dirty="0">
              <a:solidFill>
                <a:schemeClr val="bg1"/>
              </a:solidFill>
              <a:latin typeface="+mn-ea"/>
            </a:endParaRPr>
          </a:p>
        </p:txBody>
      </p:sp>
      <p:sp>
        <p:nvSpPr>
          <p:cNvPr id="7" name="矩形 6"/>
          <p:cNvSpPr/>
          <p:nvPr/>
        </p:nvSpPr>
        <p:spPr>
          <a:xfrm>
            <a:off x="5776602" y="3354528"/>
            <a:ext cx="3274979" cy="1569660"/>
          </a:xfrm>
          <a:prstGeom prst="rect">
            <a:avLst/>
          </a:prstGeom>
        </p:spPr>
        <p:txBody>
          <a:bodyPr wrap="square">
            <a:spAutoFit/>
          </a:bodyPr>
          <a:lstStyle/>
          <a:p>
            <a:pPr algn="ctr" defTabSz="2311400">
              <a:lnSpc>
                <a:spcPct val="150000"/>
              </a:lnSpc>
              <a:spcBef>
                <a:spcPct val="0"/>
              </a:spcBef>
              <a:spcAft>
                <a:spcPct val="0"/>
              </a:spcAft>
            </a:pPr>
            <a:r>
              <a:rPr lang="zh-CN" altLang="en-US" sz="1600" dirty="0">
                <a:solidFill>
                  <a:schemeClr val="bg1"/>
                </a:solidFill>
                <a:latin typeface="+mn-ea"/>
                <a:cs typeface="+mn-ea"/>
                <a:sym typeface="+mn-lt"/>
              </a:rPr>
              <a:t>仅得到位移</a:t>
            </a:r>
            <a:r>
              <a:rPr lang="en-US" altLang="zh-CN" sz="1600" dirty="0">
                <a:solidFill>
                  <a:schemeClr val="bg1"/>
                </a:solidFill>
                <a:latin typeface="+mn-ea"/>
                <a:cs typeface="+mn-ea"/>
                <a:sym typeface="+mn-lt"/>
              </a:rPr>
              <a:t>-</a:t>
            </a:r>
            <a:r>
              <a:rPr lang="zh-CN" altLang="en-US" sz="1600" dirty="0">
                <a:solidFill>
                  <a:schemeClr val="bg1"/>
                </a:solidFill>
                <a:latin typeface="+mn-ea"/>
                <a:cs typeface="+mn-ea"/>
                <a:sym typeface="+mn-lt"/>
              </a:rPr>
              <a:t>速度联合概率密度</a:t>
            </a:r>
            <a:endParaRPr lang="en-US" altLang="zh-CN" sz="1600" dirty="0">
              <a:solidFill>
                <a:schemeClr val="bg1"/>
              </a:solidFill>
              <a:latin typeface="+mn-ea"/>
              <a:cs typeface="+mn-ea"/>
              <a:sym typeface="+mn-lt"/>
            </a:endParaRPr>
          </a:p>
          <a:p>
            <a:pPr algn="ctr" defTabSz="2311400">
              <a:lnSpc>
                <a:spcPct val="150000"/>
              </a:lnSpc>
              <a:spcBef>
                <a:spcPct val="0"/>
              </a:spcBef>
              <a:spcAft>
                <a:spcPct val="0"/>
              </a:spcAft>
            </a:pPr>
            <a:r>
              <a:rPr lang="zh-CN" altLang="en-US" sz="1600" dirty="0">
                <a:solidFill>
                  <a:schemeClr val="bg1"/>
                </a:solidFill>
                <a:latin typeface="+mn-ea"/>
                <a:cs typeface="+mn-ea"/>
                <a:sym typeface="+mn-lt"/>
              </a:rPr>
              <a:t>还可以通过运算</a:t>
            </a:r>
            <a:endParaRPr lang="en-US" altLang="zh-CN" sz="1600" dirty="0">
              <a:solidFill>
                <a:schemeClr val="bg1"/>
              </a:solidFill>
              <a:latin typeface="+mn-ea"/>
              <a:cs typeface="+mn-ea"/>
              <a:sym typeface="+mn-lt"/>
            </a:endParaRPr>
          </a:p>
          <a:p>
            <a:pPr algn="ctr" defTabSz="2311400">
              <a:lnSpc>
                <a:spcPct val="150000"/>
              </a:lnSpc>
              <a:spcBef>
                <a:spcPct val="0"/>
              </a:spcBef>
              <a:spcAft>
                <a:spcPct val="0"/>
              </a:spcAft>
            </a:pPr>
            <a:r>
              <a:rPr lang="zh-CN" altLang="en-US" sz="1600" dirty="0">
                <a:solidFill>
                  <a:schemeClr val="bg1"/>
                </a:solidFill>
                <a:latin typeface="+mn-ea"/>
                <a:cs typeface="+mn-ea"/>
                <a:sym typeface="+mn-lt"/>
              </a:rPr>
              <a:t>系统能量概率密度</a:t>
            </a:r>
            <a:endParaRPr lang="en-US" altLang="zh-CN" sz="1600" dirty="0">
              <a:solidFill>
                <a:schemeClr val="bg1"/>
              </a:solidFill>
              <a:latin typeface="+mn-ea"/>
              <a:cs typeface="+mn-ea"/>
              <a:sym typeface="+mn-lt"/>
            </a:endParaRPr>
          </a:p>
          <a:p>
            <a:pPr algn="ctr" defTabSz="2311400">
              <a:lnSpc>
                <a:spcPct val="150000"/>
              </a:lnSpc>
              <a:spcBef>
                <a:spcPct val="0"/>
              </a:spcBef>
              <a:spcAft>
                <a:spcPct val="0"/>
              </a:spcAft>
            </a:pPr>
            <a:r>
              <a:rPr lang="zh-CN" altLang="en-US" sz="1600" dirty="0">
                <a:solidFill>
                  <a:schemeClr val="bg1"/>
                </a:solidFill>
                <a:latin typeface="+mn-ea"/>
                <a:cs typeface="+mn-ea"/>
                <a:sym typeface="+mn-lt"/>
              </a:rPr>
              <a:t>塑性应变概率密度</a:t>
            </a:r>
            <a:endParaRPr lang="en-US" altLang="zh-CN" sz="1600" dirty="0">
              <a:solidFill>
                <a:schemeClr val="bg1"/>
              </a:solidFill>
              <a:latin typeface="+mn-ea"/>
              <a:cs typeface="+mn-ea"/>
              <a:sym typeface="+mn-lt"/>
            </a:endParaRPr>
          </a:p>
        </p:txBody>
      </p:sp>
      <p:sp>
        <p:nvSpPr>
          <p:cNvPr id="8" name="矩形 7"/>
          <p:cNvSpPr/>
          <p:nvPr/>
        </p:nvSpPr>
        <p:spPr>
          <a:xfrm>
            <a:off x="9051579" y="3354528"/>
            <a:ext cx="2336582" cy="1569660"/>
          </a:xfrm>
          <a:prstGeom prst="rect">
            <a:avLst/>
          </a:prstGeom>
        </p:spPr>
        <p:txBody>
          <a:bodyPr wrap="square">
            <a:spAutoFit/>
          </a:bodyPr>
          <a:lstStyle/>
          <a:p>
            <a:pPr algn="ctr" defTabSz="2311400">
              <a:lnSpc>
                <a:spcPct val="150000"/>
              </a:lnSpc>
              <a:spcBef>
                <a:spcPct val="0"/>
              </a:spcBef>
              <a:spcAft>
                <a:spcPct val="35000"/>
              </a:spcAft>
            </a:pPr>
            <a:r>
              <a:rPr lang="zh-CN" altLang="en-US" sz="1600" dirty="0">
                <a:solidFill>
                  <a:schemeClr val="bg1"/>
                </a:solidFill>
                <a:cs typeface="+mn-ea"/>
                <a:sym typeface="+mn-lt"/>
              </a:rPr>
              <a:t>学习其他近似方法，如等效线性化法、等效非线性系统法等，继续深入研究</a:t>
            </a:r>
            <a:endParaRPr lang="en-US" altLang="zh-CN" sz="1600" dirty="0">
              <a:solidFill>
                <a:schemeClr val="bg1"/>
              </a:solidFill>
              <a:cs typeface="+mn-ea"/>
              <a:sym typeface="+mn-lt"/>
            </a:endParaRPr>
          </a:p>
        </p:txBody>
      </p:sp>
    </p:spTree>
    <p:extLst>
      <p:ext uri="{BB962C8B-B14F-4D97-AF65-F5344CB8AC3E}">
        <p14:creationId xmlns:p14="http://schemas.microsoft.com/office/powerpoint/2010/main" val="1121948088"/>
      </p:ext>
    </p:extLst>
  </p:cSld>
  <p:clrMapOvr>
    <a:masterClrMapping/>
  </p:clrMapOvr>
  <p:transition advTm="819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053673" y="1190017"/>
            <a:ext cx="8461926" cy="767550"/>
          </a:xfrm>
        </p:spPr>
        <p:txBody>
          <a:bodyPr/>
          <a:lstStyle/>
          <a:p>
            <a:r>
              <a:rPr lang="zh-CN" altLang="en-US" dirty="0"/>
              <a:t>感谢聆听，请老师批评指正！</a:t>
            </a:r>
          </a:p>
        </p:txBody>
      </p:sp>
      <p:sp>
        <p:nvSpPr>
          <p:cNvPr id="3" name="文本占位符 2"/>
          <p:cNvSpPr>
            <a:spLocks noGrp="1"/>
          </p:cNvSpPr>
          <p:nvPr>
            <p:ph type="body" sz="quarter" idx="14"/>
          </p:nvPr>
        </p:nvSpPr>
        <p:spPr>
          <a:xfrm>
            <a:off x="3342290" y="2387724"/>
            <a:ext cx="5507420" cy="1006429"/>
          </a:xfrm>
        </p:spPr>
        <p:txBody>
          <a:bodyPr/>
          <a:lstStyle/>
          <a:p>
            <a:r>
              <a:rPr lang="en-US" altLang="zh-CN" dirty="0"/>
              <a:t>THANKS</a:t>
            </a:r>
            <a:endParaRPr lang="zh-CN" altLang="en-US" dirty="0"/>
          </a:p>
        </p:txBody>
      </p:sp>
      <p:sp>
        <p:nvSpPr>
          <p:cNvPr id="5" name="文本占位符 4"/>
          <p:cNvSpPr>
            <a:spLocks noGrp="1"/>
          </p:cNvSpPr>
          <p:nvPr>
            <p:ph type="body" sz="quarter" idx="16"/>
          </p:nvPr>
        </p:nvSpPr>
        <p:spPr>
          <a:xfrm>
            <a:off x="2053673" y="4700842"/>
            <a:ext cx="8084654" cy="1309076"/>
          </a:xfrm>
        </p:spPr>
        <p:txBody>
          <a:bodyPr/>
          <a:lstStyle/>
          <a:p>
            <a:pPr marL="0" indent="0">
              <a:buNone/>
            </a:pPr>
            <a:r>
              <a:rPr lang="zh-CN" altLang="en-US" dirty="0"/>
              <a:t>指导老师：张明老师</a:t>
            </a:r>
            <a:endParaRPr lang="en-US" altLang="zh-CN" dirty="0"/>
          </a:p>
          <a:p>
            <a:pPr marL="0" indent="0">
              <a:buNone/>
            </a:pPr>
            <a:r>
              <a:rPr lang="zh-CN" altLang="en-US" dirty="0"/>
              <a:t>答辩人：王海奇</a:t>
            </a:r>
            <a:endParaRPr lang="en-US" altLang="zh-CN" dirty="0"/>
          </a:p>
          <a:p>
            <a:pPr marL="0" indent="0">
              <a:buNone/>
            </a:pPr>
            <a:r>
              <a:rPr lang="en-US" altLang="zh-CN" dirty="0"/>
              <a:t>2017.6.4</a:t>
            </a:r>
            <a:endParaRPr lang="zh-CN" altLang="en-US" dirty="0"/>
          </a:p>
        </p:txBody>
      </p:sp>
      <p:sp>
        <p:nvSpPr>
          <p:cNvPr id="8" name="文本占位符 3"/>
          <p:cNvSpPr>
            <a:spLocks noGrp="1"/>
          </p:cNvSpPr>
          <p:nvPr>
            <p:ph type="body" sz="quarter" idx="15"/>
          </p:nvPr>
        </p:nvSpPr>
        <p:spPr>
          <a:xfrm>
            <a:off x="882673" y="3688279"/>
            <a:ext cx="10803926" cy="590931"/>
          </a:xfrm>
        </p:spPr>
        <p:txBody>
          <a:bodyPr/>
          <a:lstStyle/>
          <a:p>
            <a:r>
              <a:rPr lang="en-US" altLang="zh-CN" sz="3600" dirty="0"/>
              <a:t>《</a:t>
            </a:r>
            <a:r>
              <a:rPr lang="zh-CN" altLang="en-US" sz="3600" dirty="0"/>
              <a:t>白噪声激励下滞迟系统随机响应的概率密度模拟</a:t>
            </a:r>
            <a:r>
              <a:rPr lang="en-US" altLang="zh-CN" sz="3600" dirty="0"/>
              <a:t>》</a:t>
            </a:r>
            <a:endParaRPr lang="zh-CN" altLang="en-US" sz="3600" dirty="0"/>
          </a:p>
        </p:txBody>
      </p:sp>
    </p:spTree>
    <p:extLst>
      <p:ext uri="{BB962C8B-B14F-4D97-AF65-F5344CB8AC3E}">
        <p14:creationId xmlns:p14="http://schemas.microsoft.com/office/powerpoint/2010/main" val="1475645296"/>
      </p:ext>
    </p:extLst>
  </p:cSld>
  <p:clrMapOvr>
    <a:masterClrMapping/>
  </p:clrMapOvr>
  <mc:AlternateContent xmlns:mc="http://schemas.openxmlformats.org/markup-compatibility/2006" xmlns:p14="http://schemas.microsoft.com/office/powerpoint/2010/main">
    <mc:Choice Requires="p14">
      <p:transition spd="slow" p14:dur="2000" advTm="3462">
        <p14:flash/>
      </p:transition>
    </mc:Choice>
    <mc:Fallback xmlns="">
      <p:transition spd="slow" advTm="3462">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3" name="Object 2">
                <a:extLst>
                  <a:ext uri="{FF2B5EF4-FFF2-40B4-BE49-F238E27FC236}">
                    <a16:creationId xmlns:a16="http://schemas.microsoft.com/office/drawing/2014/main" id="{EB7D9FD7-FB69-4B09-9591-A480A2B4B1DC}"/>
                  </a:ext>
                </a:extLst>
              </p:cNvPr>
              <p:cNvSpPr txBox="1"/>
              <p:nvPr/>
            </p:nvSpPr>
            <p:spPr bwMode="auto">
              <a:xfrm>
                <a:off x="5327650" y="1438275"/>
                <a:ext cx="5949950" cy="501184"/>
              </a:xfrm>
              <a:prstGeom prst="rect">
                <a:avLst/>
              </a:prstGeom>
              <a:no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𝐗</m:t>
                          </m:r>
                        </m:e>
                        <m:sub>
                          <m:r>
                            <a:rPr lang="zh-CN" altLang="en-US" sz="2400" i="1">
                              <a:solidFill>
                                <a:schemeClr val="tx1"/>
                              </a:solidFill>
                              <a:latin typeface="Cambria Math" panose="02040503050406030204" pitchFamily="18" charset="0"/>
                            </a:rPr>
                            <m:t>𝑘</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𝚽</m:t>
                          </m:r>
                        </m:e>
                        <m:sub>
                          <m:r>
                            <a:rPr lang="zh-CN" altLang="en-US" sz="2400" i="1">
                              <a:solidFill>
                                <a:schemeClr val="tx1"/>
                              </a:solidFill>
                              <a:latin typeface="Cambria Math" panose="02040503050406030204" pitchFamily="18" charset="0"/>
                            </a:rPr>
                            <m:t>𝑘</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𝑘</m:t>
                          </m:r>
                          <m:r>
                            <a:rPr lang="zh-CN" altLang="en-US" sz="2400" i="1">
                              <a:solidFill>
                                <a:schemeClr val="tx1"/>
                              </a:solidFill>
                              <a:latin typeface="Cambria Math" panose="02040503050406030204" pitchFamily="18" charset="0"/>
                            </a:rPr>
                            <m:t>−1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𝐗</m:t>
                          </m:r>
                        </m:e>
                        <m:sub>
                          <m:r>
                            <a:rPr lang="zh-CN" altLang="en-US" sz="2400" i="1">
                              <a:solidFill>
                                <a:schemeClr val="tx1"/>
                              </a:solidFill>
                              <a:latin typeface="Cambria Math" panose="02040503050406030204" pitchFamily="18" charset="0"/>
                            </a:rPr>
                            <m:t>𝑘</m:t>
                          </m:r>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𝚪</m:t>
                          </m:r>
                        </m:e>
                        <m:sub>
                          <m:r>
                            <a:rPr lang="zh-CN" altLang="en-US" sz="2400" i="1">
                              <a:solidFill>
                                <a:schemeClr val="tx1"/>
                              </a:solidFill>
                              <a:latin typeface="Cambria Math" panose="02040503050406030204" pitchFamily="18" charset="0"/>
                            </a:rPr>
                            <m:t>𝑘</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𝑘</m:t>
                          </m:r>
                          <m:r>
                            <a:rPr lang="en-US" altLang="zh-CN" sz="2400" b="0" i="1" smtClean="0">
                              <a:solidFill>
                                <a:schemeClr val="tx1"/>
                              </a:solidFill>
                              <a:latin typeface="Cambria Math" panose="02040503050406030204" pitchFamily="18" charset="0"/>
                            </a:rPr>
                            <m:t>−1</m:t>
                          </m:r>
                        </m:sub>
                      </m:sSub>
                      <m:sSub>
                        <m:sSubPr>
                          <m:ctrlPr>
                            <a:rPr lang="zh-CN" altLang="en-US"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𝑢</m:t>
                          </m:r>
                        </m:e>
                        <m:sub>
                          <m:r>
                            <a:rPr lang="zh-CN" altLang="en-US" sz="2400" i="1">
                              <a:solidFill>
                                <a:schemeClr val="tx1"/>
                              </a:solidFill>
                              <a:latin typeface="Cambria Math" panose="02040503050406030204" pitchFamily="18" charset="0"/>
                            </a:rPr>
                            <m:t>𝑘</m:t>
                          </m:r>
                          <m:r>
                            <a:rPr lang="en-US" altLang="zh-CN" sz="2400" b="0" i="1" smtClean="0">
                              <a:solidFill>
                                <a:schemeClr val="tx1"/>
                              </a:solidFill>
                              <a:latin typeface="Cambria Math" panose="02040503050406030204" pitchFamily="18" charset="0"/>
                            </a:rPr>
                            <m:t>−1</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𝑊</m:t>
                          </m:r>
                        </m:e>
                        <m:sub>
                          <m:r>
                            <a:rPr lang="en-US" altLang="zh-CN" sz="2400" b="0" i="1" smtClean="0">
                              <a:solidFill>
                                <a:schemeClr val="tx1"/>
                              </a:solidFill>
                              <a:latin typeface="Cambria Math" panose="02040503050406030204" pitchFamily="18" charset="0"/>
                            </a:rPr>
                            <m:t>𝑘</m:t>
                          </m:r>
                        </m:sub>
                      </m:sSub>
                    </m:oMath>
                  </m:oMathPara>
                </a14:m>
                <a:endParaRPr lang="zh-CN" altLang="en-US" sz="2400" dirty="0">
                  <a:solidFill>
                    <a:schemeClr val="tx1"/>
                  </a:solidFill>
                </a:endParaRPr>
              </a:p>
            </p:txBody>
          </p:sp>
        </mc:Choice>
        <mc:Fallback>
          <p:sp>
            <p:nvSpPr>
              <p:cNvPr id="33" name="Object 2">
                <a:extLst>
                  <a:ext uri="{FF2B5EF4-FFF2-40B4-BE49-F238E27FC236}">
                    <a16:creationId xmlns:a16="http://schemas.microsoft.com/office/drawing/2014/main" id="{EB7D9FD7-FB69-4B09-9591-A480A2B4B1DC}"/>
                  </a:ext>
                </a:extLst>
              </p:cNvPr>
              <p:cNvSpPr txBox="1">
                <a:spLocks noRot="1" noChangeAspect="1" noMove="1" noResize="1" noEditPoints="1" noAdjustHandles="1" noChangeArrowheads="1" noChangeShapeType="1" noTextEdit="1"/>
              </p:cNvSpPr>
              <p:nvPr/>
            </p:nvSpPr>
            <p:spPr bwMode="auto">
              <a:xfrm>
                <a:off x="5327650" y="1438275"/>
                <a:ext cx="5949950" cy="501184"/>
              </a:xfrm>
              <a:prstGeom prst="rect">
                <a:avLst/>
              </a:prstGeom>
              <a:blipFill>
                <a:blip r:embed="rId3"/>
                <a:stretch>
                  <a:fillRect l="-307"/>
                </a:stretch>
              </a:blipFill>
              <a:ln>
                <a:noFill/>
              </a:ln>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Object 3">
                <a:extLst>
                  <a:ext uri="{FF2B5EF4-FFF2-40B4-BE49-F238E27FC236}">
                    <a16:creationId xmlns:a16="http://schemas.microsoft.com/office/drawing/2014/main" id="{89BC0341-8EC4-4B40-A0E1-5648C9F1D27E}"/>
                  </a:ext>
                </a:extLst>
              </p:cNvPr>
              <p:cNvSpPr txBox="1"/>
              <p:nvPr/>
            </p:nvSpPr>
            <p:spPr bwMode="auto">
              <a:xfrm>
                <a:off x="4702175" y="3233738"/>
                <a:ext cx="1898650" cy="454025"/>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𝐋</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𝐀</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𝐗</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𝐞</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p:sp>
            <p:nvSpPr>
              <p:cNvPr id="43" name="Object 3">
                <a:extLst>
                  <a:ext uri="{FF2B5EF4-FFF2-40B4-BE49-F238E27FC236}">
                    <a16:creationId xmlns:a16="http://schemas.microsoft.com/office/drawing/2014/main" id="{89BC0341-8EC4-4B40-A0E1-5648C9F1D27E}"/>
                  </a:ext>
                </a:extLst>
              </p:cNvPr>
              <p:cNvSpPr txBox="1">
                <a:spLocks noRot="1" noChangeAspect="1" noMove="1" noResize="1" noEditPoints="1" noAdjustHandles="1" noChangeArrowheads="1" noChangeShapeType="1" noTextEdit="1"/>
              </p:cNvSpPr>
              <p:nvPr/>
            </p:nvSpPr>
            <p:spPr bwMode="auto">
              <a:xfrm>
                <a:off x="4702175" y="3233738"/>
                <a:ext cx="1898650" cy="454025"/>
              </a:xfrm>
              <a:prstGeom prst="rect">
                <a:avLst/>
              </a:prstGeom>
              <a:blipFill>
                <a:blip r:embed="rId4"/>
                <a:stretch>
                  <a:fillRect/>
                </a:stretch>
              </a:blipFill>
              <a:ln>
                <a:noFill/>
              </a:ln>
              <a:extLst/>
            </p:spPr>
            <p:txBody>
              <a:bodyPr/>
              <a:lstStyle/>
              <a:p>
                <a:r>
                  <a:rPr lang="zh-CN" altLang="en-US">
                    <a:noFill/>
                  </a:rPr>
                  <a:t> </a:t>
                </a:r>
              </a:p>
            </p:txBody>
          </p:sp>
        </mc:Fallback>
      </mc:AlternateContent>
      <p:sp>
        <p:nvSpPr>
          <p:cNvPr id="53" name="Rectangle 4">
            <a:extLst>
              <a:ext uri="{FF2B5EF4-FFF2-40B4-BE49-F238E27FC236}">
                <a16:creationId xmlns:a16="http://schemas.microsoft.com/office/drawing/2014/main" id="{B3CD55FA-F431-43E7-BC66-58A93D0FA4CF}"/>
              </a:ext>
            </a:extLst>
          </p:cNvPr>
          <p:cNvSpPr>
            <a:spLocks noChangeArrowheads="1"/>
          </p:cNvSpPr>
          <p:nvPr/>
        </p:nvSpPr>
        <p:spPr bwMode="auto">
          <a:xfrm>
            <a:off x="1254651" y="1410867"/>
            <a:ext cx="3852337" cy="492443"/>
          </a:xfrm>
          <a:prstGeom prst="rect">
            <a:avLst/>
          </a:prstGeom>
          <a:noFill/>
          <a:ln>
            <a:noFill/>
          </a:ln>
          <a:effectLst/>
          <a:extLst>
            <a:ext uri="{909E8E84-426E-40dd-AFC4-6F175D3DCCD1}">
              <a14:hiddenFill xmlns:a14="http://schemas.microsoft.com/office/drawing/2010/main" xmlns="">
                <a:solidFill>
                  <a:srgbClr val="FFFF9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2600">
                <a:solidFill>
                  <a:schemeClr val="tx1"/>
                </a:solidFill>
                <a:latin typeface="Arial" panose="020B0604020202020204" pitchFamily="34" charset="0"/>
                <a:ea typeface="宋体" panose="02010600030101010101" pitchFamily="2" charset="-122"/>
              </a:defRPr>
            </a:lvl1pPr>
            <a:lvl2pPr marL="742950" indent="-285750">
              <a:defRPr kumimoji="1" sz="2600">
                <a:solidFill>
                  <a:schemeClr val="tx1"/>
                </a:solidFill>
                <a:latin typeface="Arial" panose="020B0604020202020204" pitchFamily="34" charset="0"/>
                <a:ea typeface="宋体" panose="02010600030101010101" pitchFamily="2" charset="-122"/>
              </a:defRPr>
            </a:lvl2pPr>
            <a:lvl3pPr marL="1143000" indent="-228600">
              <a:defRPr kumimoji="1" sz="2600">
                <a:solidFill>
                  <a:schemeClr val="tx1"/>
                </a:solidFill>
                <a:latin typeface="Arial" panose="020B0604020202020204" pitchFamily="34" charset="0"/>
                <a:ea typeface="宋体" panose="02010600030101010101" pitchFamily="2" charset="-122"/>
              </a:defRPr>
            </a:lvl3pPr>
            <a:lvl4pPr marL="1600200" indent="-228600">
              <a:defRPr kumimoji="1" sz="2600">
                <a:solidFill>
                  <a:schemeClr val="tx1"/>
                </a:solidFill>
                <a:latin typeface="Arial" panose="020B0604020202020204" pitchFamily="34" charset="0"/>
                <a:ea typeface="宋体" panose="02010600030101010101" pitchFamily="2" charset="-122"/>
              </a:defRPr>
            </a:lvl4pPr>
            <a:lvl5pPr marL="2057400" indent="-228600">
              <a:defRPr kumimoji="1" sz="26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华文新魏" panose="02010800040101010101" pitchFamily="2" charset="-122"/>
              </a:rPr>
              <a:t>系统的动力学状态方程：</a:t>
            </a:r>
          </a:p>
        </p:txBody>
      </p:sp>
      <p:sp>
        <p:nvSpPr>
          <p:cNvPr id="54" name="Rectangle 5">
            <a:extLst>
              <a:ext uri="{FF2B5EF4-FFF2-40B4-BE49-F238E27FC236}">
                <a16:creationId xmlns:a16="http://schemas.microsoft.com/office/drawing/2014/main" id="{06BBEA0D-E478-43E7-AC96-DEBADFCF57D1}"/>
              </a:ext>
            </a:extLst>
          </p:cNvPr>
          <p:cNvSpPr>
            <a:spLocks noChangeArrowheads="1"/>
          </p:cNvSpPr>
          <p:nvPr/>
        </p:nvSpPr>
        <p:spPr bwMode="auto">
          <a:xfrm>
            <a:off x="1516588" y="4874490"/>
            <a:ext cx="1835150" cy="488950"/>
          </a:xfrm>
          <a:prstGeom prst="rect">
            <a:avLst/>
          </a:prstGeom>
          <a:noFill/>
          <a:ln>
            <a:noFill/>
          </a:ln>
          <a:effectLst/>
          <a:extLst>
            <a:ext uri="{909E8E84-426E-40dd-AFC4-6F175D3DCCD1}">
              <a14:hiddenFill xmlns:a14="http://schemas.microsoft.com/office/drawing/2010/main" xmlns="">
                <a:solidFill>
                  <a:srgbClr val="FFFF9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2600">
                <a:solidFill>
                  <a:schemeClr val="tx1"/>
                </a:solidFill>
                <a:latin typeface="Arial" panose="020B0604020202020204" pitchFamily="34" charset="0"/>
                <a:ea typeface="宋体" panose="02010600030101010101" pitchFamily="2" charset="-122"/>
              </a:defRPr>
            </a:lvl1pPr>
            <a:lvl2pPr marL="742950" indent="-285750">
              <a:defRPr kumimoji="1" sz="2600">
                <a:solidFill>
                  <a:schemeClr val="tx1"/>
                </a:solidFill>
                <a:latin typeface="Arial" panose="020B0604020202020204" pitchFamily="34" charset="0"/>
                <a:ea typeface="宋体" panose="02010600030101010101" pitchFamily="2" charset="-122"/>
              </a:defRPr>
            </a:lvl2pPr>
            <a:lvl3pPr marL="1143000" indent="-228600">
              <a:defRPr kumimoji="1" sz="2600">
                <a:solidFill>
                  <a:schemeClr val="tx1"/>
                </a:solidFill>
                <a:latin typeface="Arial" panose="020B0604020202020204" pitchFamily="34" charset="0"/>
                <a:ea typeface="宋体" panose="02010600030101010101" pitchFamily="2" charset="-122"/>
              </a:defRPr>
            </a:lvl3pPr>
            <a:lvl4pPr marL="1600200" indent="-228600">
              <a:defRPr kumimoji="1" sz="2600">
                <a:solidFill>
                  <a:schemeClr val="tx1"/>
                </a:solidFill>
                <a:latin typeface="Arial" panose="020B0604020202020204" pitchFamily="34" charset="0"/>
                <a:ea typeface="宋体" panose="02010600030101010101" pitchFamily="2" charset="-122"/>
              </a:defRPr>
            </a:lvl4pPr>
            <a:lvl5pPr marL="2057400" indent="-228600">
              <a:defRPr kumimoji="1" sz="26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9pPr>
          </a:lstStyle>
          <a:p>
            <a:pPr algn="just"/>
            <a:r>
              <a:rPr lang="zh-CN" altLang="en-US" b="1" dirty="0">
                <a:latin typeface="Times New Roman" panose="02020603050405020304" pitchFamily="18" charset="0"/>
                <a:ea typeface="华文新魏" panose="02010800040101010101" pitchFamily="2" charset="-122"/>
              </a:rPr>
              <a:t>误差方程：</a:t>
            </a:r>
          </a:p>
        </p:txBody>
      </p:sp>
      <mc:AlternateContent xmlns:mc="http://schemas.openxmlformats.org/markup-compatibility/2006">
        <mc:Choice xmlns:a14="http://schemas.microsoft.com/office/drawing/2010/main" Requires="a14">
          <p:sp>
            <p:nvSpPr>
              <p:cNvPr id="55" name="Object 6">
                <a:extLst>
                  <a:ext uri="{FF2B5EF4-FFF2-40B4-BE49-F238E27FC236}">
                    <a16:creationId xmlns:a16="http://schemas.microsoft.com/office/drawing/2014/main" id="{DA3926C6-B1AA-4CD1-9B75-E2C85523CD89}"/>
                  </a:ext>
                </a:extLst>
              </p:cNvPr>
              <p:cNvSpPr txBox="1"/>
              <p:nvPr/>
            </p:nvSpPr>
            <p:spPr bwMode="auto">
              <a:xfrm>
                <a:off x="4714875" y="3833813"/>
                <a:ext cx="2030413" cy="501650"/>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𝚽</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oMath>
                  </m:oMathPara>
                </a14:m>
                <a:endParaRPr lang="zh-CN" altLang="en-US" dirty="0"/>
              </a:p>
            </p:txBody>
          </p:sp>
        </mc:Choice>
        <mc:Fallback>
          <p:sp>
            <p:nvSpPr>
              <p:cNvPr id="55" name="Object 6">
                <a:extLst>
                  <a:ext uri="{FF2B5EF4-FFF2-40B4-BE49-F238E27FC236}">
                    <a16:creationId xmlns:a16="http://schemas.microsoft.com/office/drawing/2014/main" id="{DA3926C6-B1AA-4CD1-9B75-E2C85523CD89}"/>
                  </a:ext>
                </a:extLst>
              </p:cNvPr>
              <p:cNvSpPr txBox="1">
                <a:spLocks noRot="1" noChangeAspect="1" noMove="1" noResize="1" noEditPoints="1" noAdjustHandles="1" noChangeArrowheads="1" noChangeShapeType="1" noTextEdit="1"/>
              </p:cNvSpPr>
              <p:nvPr/>
            </p:nvSpPr>
            <p:spPr bwMode="auto">
              <a:xfrm>
                <a:off x="4714875" y="3833813"/>
                <a:ext cx="2030413" cy="501650"/>
              </a:xfrm>
              <a:prstGeom prst="rect">
                <a:avLst/>
              </a:prstGeom>
              <a:blipFill>
                <a:blip r:embed="rId5"/>
                <a:stretch>
                  <a:fillRect/>
                </a:stretch>
              </a:blipFill>
              <a:ln>
                <a:noFill/>
              </a:ln>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Object 7">
                <a:extLst>
                  <a:ext uri="{FF2B5EF4-FFF2-40B4-BE49-F238E27FC236}">
                    <a16:creationId xmlns:a16="http://schemas.microsoft.com/office/drawing/2014/main" id="{FD7B7891-0C81-4A13-B5AE-E9F600C51934}"/>
                  </a:ext>
                </a:extLst>
              </p:cNvPr>
              <p:cNvSpPr txBox="1"/>
              <p:nvPr/>
            </p:nvSpPr>
            <p:spPr bwMode="auto">
              <a:xfrm>
                <a:off x="4903788" y="4786313"/>
                <a:ext cx="1870075" cy="471487"/>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𝐕</m:t>
                          </m:r>
                        </m:e>
                        <m:sub>
                          <m:r>
                            <a:rPr lang="zh-CN" altLang="en-US" i="1">
                              <a:solidFill>
                                <a:srgbClr val="000000"/>
                              </a:solidFill>
                              <a:latin typeface="Cambria Math" panose="02040503050406030204" pitchFamily="18" charset="0"/>
                            </a:rPr>
                            <m:t>𝐤</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𝐀</m:t>
                          </m:r>
                        </m:e>
                        <m:sub>
                          <m:r>
                            <a:rPr lang="zh-CN" altLang="en-US" i="1">
                              <a:solidFill>
                                <a:srgbClr val="000000"/>
                              </a:solidFill>
                              <a:latin typeface="Cambria Math" panose="02040503050406030204" pitchFamily="18" charset="0"/>
                            </a:rPr>
                            <m:t>𝐤</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𝐤</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𝐋</m:t>
                          </m:r>
                        </m:e>
                        <m:sub>
                          <m:r>
                            <a:rPr lang="zh-CN" altLang="en-US" i="1">
                              <a:solidFill>
                                <a:srgbClr val="000000"/>
                              </a:solidFill>
                              <a:latin typeface="Cambria Math" panose="02040503050406030204" pitchFamily="18" charset="0"/>
                            </a:rPr>
                            <m:t>𝐤</m:t>
                          </m:r>
                        </m:sub>
                      </m:sSub>
                    </m:oMath>
                  </m:oMathPara>
                </a14:m>
                <a:endParaRPr lang="zh-CN" altLang="en-US" dirty="0"/>
              </a:p>
            </p:txBody>
          </p:sp>
        </mc:Choice>
        <mc:Fallback>
          <p:sp>
            <p:nvSpPr>
              <p:cNvPr id="56" name="Object 7">
                <a:extLst>
                  <a:ext uri="{FF2B5EF4-FFF2-40B4-BE49-F238E27FC236}">
                    <a16:creationId xmlns:a16="http://schemas.microsoft.com/office/drawing/2014/main" id="{FD7B7891-0C81-4A13-B5AE-E9F600C51934}"/>
                  </a:ext>
                </a:extLst>
              </p:cNvPr>
              <p:cNvSpPr txBox="1">
                <a:spLocks noRot="1" noChangeAspect="1" noMove="1" noResize="1" noEditPoints="1" noAdjustHandles="1" noChangeArrowheads="1" noChangeShapeType="1" noTextEdit="1"/>
              </p:cNvSpPr>
              <p:nvPr/>
            </p:nvSpPr>
            <p:spPr bwMode="auto">
              <a:xfrm>
                <a:off x="4903788" y="4786313"/>
                <a:ext cx="1870075" cy="471487"/>
              </a:xfrm>
              <a:prstGeom prst="rect">
                <a:avLst/>
              </a:prstGeom>
              <a:blipFill>
                <a:blip r:embed="rId6"/>
                <a:stretch>
                  <a:fillRect/>
                </a:stretch>
              </a:blipFill>
              <a:ln>
                <a:noFill/>
              </a:ln>
              <a:extLst/>
            </p:spPr>
            <p:txBody>
              <a:bodyPr/>
              <a:lstStyle/>
              <a:p>
                <a:r>
                  <a:rPr lang="zh-CN" altLang="en-US">
                    <a:noFill/>
                  </a:rPr>
                  <a:t> </a:t>
                </a:r>
              </a:p>
            </p:txBody>
          </p:sp>
        </mc:Fallback>
      </mc:AlternateContent>
      <p:sp>
        <p:nvSpPr>
          <p:cNvPr id="57" name="Rectangle 8">
            <a:extLst>
              <a:ext uri="{FF2B5EF4-FFF2-40B4-BE49-F238E27FC236}">
                <a16:creationId xmlns:a16="http://schemas.microsoft.com/office/drawing/2014/main" id="{F00D63CE-D544-404E-B025-C80BEEB6B7DD}"/>
              </a:ext>
            </a:extLst>
          </p:cNvPr>
          <p:cNvSpPr>
            <a:spLocks noChangeArrowheads="1"/>
          </p:cNvSpPr>
          <p:nvPr/>
        </p:nvSpPr>
        <p:spPr bwMode="auto">
          <a:xfrm>
            <a:off x="1516588" y="3834586"/>
            <a:ext cx="2952750" cy="488950"/>
          </a:xfrm>
          <a:prstGeom prst="rect">
            <a:avLst/>
          </a:prstGeom>
          <a:noFill/>
          <a:ln>
            <a:noFill/>
          </a:ln>
          <a:effectLst/>
          <a:extLst>
            <a:ext uri="{909E8E84-426E-40dd-AFC4-6F175D3DCCD1}">
              <a14:hiddenFill xmlns:a14="http://schemas.microsoft.com/office/drawing/2010/main" xmlns="">
                <a:solidFill>
                  <a:srgbClr val="FFFF9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2600">
                <a:solidFill>
                  <a:schemeClr val="tx1"/>
                </a:solidFill>
                <a:latin typeface="Arial" panose="020B0604020202020204" pitchFamily="34" charset="0"/>
                <a:ea typeface="宋体" panose="02010600030101010101" pitchFamily="2" charset="-122"/>
              </a:defRPr>
            </a:lvl1pPr>
            <a:lvl2pPr marL="742950" indent="-285750">
              <a:defRPr kumimoji="1" sz="2600">
                <a:solidFill>
                  <a:schemeClr val="tx1"/>
                </a:solidFill>
                <a:latin typeface="Arial" panose="020B0604020202020204" pitchFamily="34" charset="0"/>
                <a:ea typeface="宋体" panose="02010600030101010101" pitchFamily="2" charset="-122"/>
              </a:defRPr>
            </a:lvl2pPr>
            <a:lvl3pPr marL="1143000" indent="-228600">
              <a:defRPr kumimoji="1" sz="2600">
                <a:solidFill>
                  <a:schemeClr val="tx1"/>
                </a:solidFill>
                <a:latin typeface="Arial" panose="020B0604020202020204" pitchFamily="34" charset="0"/>
                <a:ea typeface="宋体" panose="02010600030101010101" pitchFamily="2" charset="-122"/>
              </a:defRPr>
            </a:lvl3pPr>
            <a:lvl4pPr marL="1600200" indent="-228600">
              <a:defRPr kumimoji="1" sz="2600">
                <a:solidFill>
                  <a:schemeClr val="tx1"/>
                </a:solidFill>
                <a:latin typeface="Arial" panose="020B0604020202020204" pitchFamily="34" charset="0"/>
                <a:ea typeface="宋体" panose="02010600030101010101" pitchFamily="2" charset="-122"/>
              </a:defRPr>
            </a:lvl4pPr>
            <a:lvl5pPr marL="2057400" indent="-228600">
              <a:defRPr kumimoji="1" sz="26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9pPr>
          </a:lstStyle>
          <a:p>
            <a:pPr algn="just"/>
            <a:r>
              <a:rPr lang="zh-CN" altLang="en-US" b="1" dirty="0">
                <a:latin typeface="Times New Roman" panose="02020603050405020304" pitchFamily="18" charset="0"/>
                <a:ea typeface="华文新魏" panose="02010800040101010101" pitchFamily="2" charset="-122"/>
              </a:rPr>
              <a:t>系统状态预测：</a:t>
            </a:r>
            <a:endParaRPr lang="zh-CN" altLang="en-US" sz="2400" dirty="0">
              <a:latin typeface="Times New Roman" panose="02020603050405020304" pitchFamily="18" charset="0"/>
            </a:endParaRPr>
          </a:p>
        </p:txBody>
      </p:sp>
      <p:sp>
        <p:nvSpPr>
          <p:cNvPr id="58" name="Rectangle 9">
            <a:extLst>
              <a:ext uri="{FF2B5EF4-FFF2-40B4-BE49-F238E27FC236}">
                <a16:creationId xmlns:a16="http://schemas.microsoft.com/office/drawing/2014/main" id="{42FDB5C9-E4CD-4CA0-9520-3E41019375F6}"/>
              </a:ext>
            </a:extLst>
          </p:cNvPr>
          <p:cNvSpPr>
            <a:spLocks noChangeArrowheads="1"/>
          </p:cNvSpPr>
          <p:nvPr/>
        </p:nvSpPr>
        <p:spPr bwMode="auto">
          <a:xfrm>
            <a:off x="1516588" y="3208105"/>
            <a:ext cx="1835150" cy="488950"/>
          </a:xfrm>
          <a:prstGeom prst="rect">
            <a:avLst/>
          </a:prstGeom>
          <a:noFill/>
          <a:ln>
            <a:noFill/>
          </a:ln>
          <a:effectLst/>
          <a:extLst>
            <a:ext uri="{909E8E84-426E-40dd-AFC4-6F175D3DCCD1}">
              <a14:hiddenFill xmlns:a14="http://schemas.microsoft.com/office/drawing/2010/main" xmlns="">
                <a:solidFill>
                  <a:srgbClr val="FFFF9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2600">
                <a:solidFill>
                  <a:schemeClr val="tx1"/>
                </a:solidFill>
                <a:latin typeface="Arial" panose="020B0604020202020204" pitchFamily="34" charset="0"/>
                <a:ea typeface="宋体" panose="02010600030101010101" pitchFamily="2" charset="-122"/>
              </a:defRPr>
            </a:lvl1pPr>
            <a:lvl2pPr marL="742950" indent="-285750">
              <a:defRPr kumimoji="1" sz="2600">
                <a:solidFill>
                  <a:schemeClr val="tx1"/>
                </a:solidFill>
                <a:latin typeface="Arial" panose="020B0604020202020204" pitchFamily="34" charset="0"/>
                <a:ea typeface="宋体" panose="02010600030101010101" pitchFamily="2" charset="-122"/>
              </a:defRPr>
            </a:lvl2pPr>
            <a:lvl3pPr marL="1143000" indent="-228600">
              <a:defRPr kumimoji="1" sz="2600">
                <a:solidFill>
                  <a:schemeClr val="tx1"/>
                </a:solidFill>
                <a:latin typeface="Arial" panose="020B0604020202020204" pitchFamily="34" charset="0"/>
                <a:ea typeface="宋体" panose="02010600030101010101" pitchFamily="2" charset="-122"/>
              </a:defRPr>
            </a:lvl3pPr>
            <a:lvl4pPr marL="1600200" indent="-228600">
              <a:defRPr kumimoji="1" sz="2600">
                <a:solidFill>
                  <a:schemeClr val="tx1"/>
                </a:solidFill>
                <a:latin typeface="Arial" panose="020B0604020202020204" pitchFamily="34" charset="0"/>
                <a:ea typeface="宋体" panose="02010600030101010101" pitchFamily="2" charset="-122"/>
              </a:defRPr>
            </a:lvl4pPr>
            <a:lvl5pPr marL="2057400" indent="-228600">
              <a:defRPr kumimoji="1" sz="26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华文新魏" panose="02010800040101010101" pitchFamily="2" charset="-122"/>
              </a:rPr>
              <a:t>观测方程：</a:t>
            </a:r>
          </a:p>
        </p:txBody>
      </p:sp>
      <mc:AlternateContent xmlns:mc="http://schemas.openxmlformats.org/markup-compatibility/2006">
        <mc:Choice xmlns:a14="http://schemas.microsoft.com/office/drawing/2010/main" Requires="a14">
          <p:sp>
            <p:nvSpPr>
              <p:cNvPr id="63" name="Object 14">
                <a:extLst>
                  <a:ext uri="{FF2B5EF4-FFF2-40B4-BE49-F238E27FC236}">
                    <a16:creationId xmlns:a16="http://schemas.microsoft.com/office/drawing/2014/main" id="{BA60C29D-36A4-447B-9864-5AB02E90AA23}"/>
                  </a:ext>
                </a:extLst>
              </p:cNvPr>
              <p:cNvSpPr txBox="1"/>
              <p:nvPr/>
            </p:nvSpPr>
            <p:spPr bwMode="auto">
              <a:xfrm>
                <a:off x="5106988" y="5595938"/>
                <a:ext cx="3973512" cy="534987"/>
              </a:xfrm>
              <a:prstGeom prst="rect">
                <a:avLst/>
              </a:prstGeom>
              <a:noFill/>
              <a:ln>
                <a:noFill/>
              </a:ln>
              <a:effectLst/>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𝚺</m:t>
                          </m:r>
                        </m:e>
                        <m: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𝐤</m:t>
                              </m:r>
                            </m:sub>
                          </m:sSub>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𝚽</m:t>
                          </m:r>
                        </m:e>
                        <m:sub>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𝟏</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𝚺</m:t>
                          </m:r>
                        </m:e>
                        <m: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𝐤</m:t>
                              </m:r>
                            </m:sub>
                          </m:sSub>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𝚽</m:t>
                          </m:r>
                        </m:e>
                        <m:sub>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𝟏</m:t>
                          </m:r>
                        </m:sub>
                        <m:sup>
                          <m:r>
                            <a:rPr lang="zh-CN" altLang="en-US" i="1">
                              <a:solidFill>
                                <a:srgbClr val="000000"/>
                              </a:solidFill>
                              <a:latin typeface="Cambria Math" panose="02040503050406030204" pitchFamily="18" charset="0"/>
                            </a:rPr>
                            <m:t>𝐓</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𝚪</m:t>
                          </m:r>
                        </m:e>
                        <m:sub>
                          <m:r>
                            <a:rPr lang="zh-CN" altLang="en-US" i="1">
                              <a:solidFill>
                                <a:srgbClr val="000000"/>
                              </a:solidFill>
                              <a:latin typeface="Cambria Math" panose="02040503050406030204" pitchFamily="18" charset="0"/>
                            </a:rPr>
                            <m:t>𝐤</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𝚺</m:t>
                          </m:r>
                        </m:e>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𝐖</m:t>
                              </m:r>
                            </m:e>
                            <m:sub>
                              <m:r>
                                <a:rPr lang="zh-CN" altLang="en-US" i="1">
                                  <a:solidFill>
                                    <a:srgbClr val="000000"/>
                                  </a:solidFill>
                                  <a:latin typeface="Cambria Math" panose="02040503050406030204" pitchFamily="18" charset="0"/>
                                </a:rPr>
                                <m:t>𝐤</m:t>
                              </m:r>
                            </m:sub>
                          </m:sSub>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𝚪</m:t>
                          </m:r>
                        </m:e>
                        <m:sub>
                          <m:r>
                            <a:rPr lang="zh-CN" altLang="en-US" i="1">
                              <a:solidFill>
                                <a:srgbClr val="000000"/>
                              </a:solidFill>
                              <a:latin typeface="Cambria Math" panose="02040503050406030204" pitchFamily="18" charset="0"/>
                            </a:rPr>
                            <m:t>𝐤</m:t>
                          </m:r>
                        </m:sub>
                        <m:sup>
                          <m:r>
                            <a:rPr lang="zh-CN" altLang="en-US" i="1">
                              <a:solidFill>
                                <a:srgbClr val="000000"/>
                              </a:solidFill>
                              <a:latin typeface="Cambria Math" panose="02040503050406030204" pitchFamily="18" charset="0"/>
                            </a:rPr>
                            <m:t>𝐓</m:t>
                          </m:r>
                        </m:sup>
                      </m:sSubSup>
                    </m:oMath>
                  </m:oMathPara>
                </a14:m>
                <a:endParaRPr lang="zh-CN" altLang="en-US" dirty="0"/>
              </a:p>
            </p:txBody>
          </p:sp>
        </mc:Choice>
        <mc:Fallback>
          <p:sp>
            <p:nvSpPr>
              <p:cNvPr id="63" name="Object 14">
                <a:extLst>
                  <a:ext uri="{FF2B5EF4-FFF2-40B4-BE49-F238E27FC236}">
                    <a16:creationId xmlns:a16="http://schemas.microsoft.com/office/drawing/2014/main" id="{BA60C29D-36A4-447B-9864-5AB02E90AA23}"/>
                  </a:ext>
                </a:extLst>
              </p:cNvPr>
              <p:cNvSpPr txBox="1">
                <a:spLocks noRot="1" noChangeAspect="1" noMove="1" noResize="1" noEditPoints="1" noAdjustHandles="1" noChangeArrowheads="1" noChangeShapeType="1" noTextEdit="1"/>
              </p:cNvSpPr>
              <p:nvPr/>
            </p:nvSpPr>
            <p:spPr bwMode="auto">
              <a:xfrm>
                <a:off x="5106988" y="5595938"/>
                <a:ext cx="3973512" cy="534987"/>
              </a:xfrm>
              <a:prstGeom prst="rect">
                <a:avLst/>
              </a:prstGeom>
              <a:blipFill>
                <a:blip r:embed="rId7"/>
                <a:stretch>
                  <a:fillRect/>
                </a:stretch>
              </a:blipFill>
              <a:ln>
                <a:noFill/>
              </a:ln>
              <a:effectLst/>
              <a:extLst/>
            </p:spPr>
            <p:txBody>
              <a:bodyPr/>
              <a:lstStyle/>
              <a:p>
                <a:r>
                  <a:rPr lang="zh-CN" altLang="en-US">
                    <a:noFill/>
                  </a:rPr>
                  <a:t> </a:t>
                </a:r>
              </a:p>
            </p:txBody>
          </p:sp>
        </mc:Fallback>
      </mc:AlternateContent>
      <p:sp>
        <p:nvSpPr>
          <p:cNvPr id="64" name="Rectangle 15">
            <a:extLst>
              <a:ext uri="{FF2B5EF4-FFF2-40B4-BE49-F238E27FC236}">
                <a16:creationId xmlns:a16="http://schemas.microsoft.com/office/drawing/2014/main" id="{4FA00871-C7F4-4597-9214-1DCE02676CF1}"/>
              </a:ext>
            </a:extLst>
          </p:cNvPr>
          <p:cNvSpPr>
            <a:spLocks noChangeArrowheads="1"/>
          </p:cNvSpPr>
          <p:nvPr/>
        </p:nvSpPr>
        <p:spPr bwMode="auto">
          <a:xfrm>
            <a:off x="1441975" y="5619424"/>
            <a:ext cx="4103688" cy="488950"/>
          </a:xfrm>
          <a:prstGeom prst="rect">
            <a:avLst/>
          </a:prstGeom>
          <a:noFill/>
          <a:ln>
            <a:noFill/>
          </a:ln>
          <a:effectLst/>
          <a:extLst>
            <a:ext uri="{909E8E84-426E-40dd-AFC4-6F175D3DCCD1}">
              <a14:hiddenFill xmlns:a14="http://schemas.microsoft.com/office/drawing/2010/main" xmlns="">
                <a:solidFill>
                  <a:srgbClr val="FFFF9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2600">
                <a:solidFill>
                  <a:schemeClr val="tx1"/>
                </a:solidFill>
                <a:latin typeface="Arial" panose="020B0604020202020204" pitchFamily="34" charset="0"/>
                <a:ea typeface="宋体" panose="02010600030101010101" pitchFamily="2" charset="-122"/>
              </a:defRPr>
            </a:lvl1pPr>
            <a:lvl2pPr marL="742950" indent="-285750">
              <a:defRPr kumimoji="1" sz="2600">
                <a:solidFill>
                  <a:schemeClr val="tx1"/>
                </a:solidFill>
                <a:latin typeface="Arial" panose="020B0604020202020204" pitchFamily="34" charset="0"/>
                <a:ea typeface="宋体" panose="02010600030101010101" pitchFamily="2" charset="-122"/>
              </a:defRPr>
            </a:lvl2pPr>
            <a:lvl3pPr marL="1143000" indent="-228600">
              <a:defRPr kumimoji="1" sz="2600">
                <a:solidFill>
                  <a:schemeClr val="tx1"/>
                </a:solidFill>
                <a:latin typeface="Arial" panose="020B0604020202020204" pitchFamily="34" charset="0"/>
                <a:ea typeface="宋体" panose="02010600030101010101" pitchFamily="2" charset="-122"/>
              </a:defRPr>
            </a:lvl3pPr>
            <a:lvl4pPr marL="1600200" indent="-228600">
              <a:defRPr kumimoji="1" sz="2600">
                <a:solidFill>
                  <a:schemeClr val="tx1"/>
                </a:solidFill>
                <a:latin typeface="Arial" panose="020B0604020202020204" pitchFamily="34" charset="0"/>
                <a:ea typeface="宋体" panose="02010600030101010101" pitchFamily="2" charset="-122"/>
              </a:defRPr>
            </a:lvl4pPr>
            <a:lvl5pPr marL="2057400" indent="-228600">
              <a:defRPr kumimoji="1" sz="26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600">
                <a:solidFill>
                  <a:schemeClr val="tx1"/>
                </a:solidFill>
                <a:latin typeface="Arial" panose="020B0604020202020204" pitchFamily="34" charset="0"/>
                <a:ea typeface="宋体" panose="02010600030101010101" pitchFamily="2" charset="-122"/>
              </a:defRPr>
            </a:lvl9pPr>
          </a:lstStyle>
          <a:p>
            <a:pPr algn="just"/>
            <a:r>
              <a:rPr lang="zh-CN" altLang="en-US" b="1" dirty="0">
                <a:latin typeface="Times New Roman" panose="02020603050405020304" pitchFamily="18" charset="0"/>
                <a:ea typeface="华文新魏" panose="02010800040101010101" pitchFamily="2" charset="-122"/>
              </a:rPr>
              <a:t>预报状态协方差矩阵：</a:t>
            </a:r>
            <a:endParaRPr lang="zh-CN" altLang="en-US" sz="2400"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65" name="Object 19">
                <a:extLst>
                  <a:ext uri="{FF2B5EF4-FFF2-40B4-BE49-F238E27FC236}">
                    <a16:creationId xmlns:a16="http://schemas.microsoft.com/office/drawing/2014/main" id="{803B18B7-0220-4E3E-AD69-0AA6662D7729}"/>
                  </a:ext>
                </a:extLst>
              </p:cNvPr>
              <p:cNvSpPr txBox="1"/>
              <p:nvPr/>
            </p:nvSpPr>
            <p:spPr bwMode="auto">
              <a:xfrm>
                <a:off x="7377113" y="4784725"/>
                <a:ext cx="1703387" cy="506413"/>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𝐕</m:t>
                          </m:r>
                        </m:e>
                        <m: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𝑘</m:t>
                              </m:r>
                            </m:sub>
                          </m:sSub>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p:sp>
            <p:nvSpPr>
              <p:cNvPr id="65" name="Object 19">
                <a:extLst>
                  <a:ext uri="{FF2B5EF4-FFF2-40B4-BE49-F238E27FC236}">
                    <a16:creationId xmlns:a16="http://schemas.microsoft.com/office/drawing/2014/main" id="{803B18B7-0220-4E3E-AD69-0AA6662D7729}"/>
                  </a:ext>
                </a:extLst>
              </p:cNvPr>
              <p:cNvSpPr txBox="1">
                <a:spLocks noRot="1" noChangeAspect="1" noMove="1" noResize="1" noEditPoints="1" noAdjustHandles="1" noChangeArrowheads="1" noChangeShapeType="1" noTextEdit="1"/>
              </p:cNvSpPr>
              <p:nvPr/>
            </p:nvSpPr>
            <p:spPr bwMode="auto">
              <a:xfrm>
                <a:off x="7377113" y="4784725"/>
                <a:ext cx="1703387" cy="506413"/>
              </a:xfrm>
              <a:prstGeom prst="rect">
                <a:avLst/>
              </a:prstGeom>
              <a:blipFill>
                <a:blip r:embed="rId8"/>
                <a:stretch>
                  <a:fillRect/>
                </a:stretch>
              </a:blipFill>
              <a:ln>
                <a:noFill/>
              </a:ln>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Object 2">
                <a:extLst>
                  <a:ext uri="{FF2B5EF4-FFF2-40B4-BE49-F238E27FC236}">
                    <a16:creationId xmlns:a16="http://schemas.microsoft.com/office/drawing/2014/main" id="{0440E2C5-A62B-41E1-BEC6-CC758F6806CC}"/>
                  </a:ext>
                </a:extLst>
              </p:cNvPr>
              <p:cNvSpPr txBox="1"/>
              <p:nvPr/>
            </p:nvSpPr>
            <p:spPr bwMode="auto">
              <a:xfrm>
                <a:off x="3828519" y="2203683"/>
                <a:ext cx="3852337" cy="501184"/>
              </a:xfrm>
              <a:prstGeom prst="rect">
                <a:avLst/>
              </a:prstGeom>
              <a:noFill/>
              <a:ln>
                <a:noFill/>
              </a:ln>
              <a:extLst/>
            </p:spPr>
            <p:txBody>
              <a:bodyPr>
                <a:normAutofit/>
              </a:bodyPr>
              <a:lstStyle/>
              <a:p>
                <a:pPr/>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𝐗</m:t>
                        </m:r>
                      </m:e>
                      <m:sub>
                        <m:r>
                          <a:rPr lang="zh-CN" altLang="en-US" sz="2400" i="1">
                            <a:solidFill>
                              <a:schemeClr val="tx1"/>
                            </a:solidFill>
                            <a:latin typeface="Cambria Math" panose="02040503050406030204" pitchFamily="18" charset="0"/>
                          </a:rPr>
                          <m:t>𝑘</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𝚽</m:t>
                        </m:r>
                      </m:e>
                      <m:sub>
                        <m:r>
                          <a:rPr lang="zh-CN" altLang="en-US" sz="2400" i="1">
                            <a:solidFill>
                              <a:schemeClr val="tx1"/>
                            </a:solidFill>
                            <a:latin typeface="Cambria Math" panose="02040503050406030204" pitchFamily="18" charset="0"/>
                          </a:rPr>
                          <m:t>𝑘</m:t>
                        </m:r>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𝑘</m:t>
                        </m:r>
                        <m:r>
                          <a:rPr lang="zh-CN" altLang="en-US" sz="2400" i="1">
                            <a:solidFill>
                              <a:schemeClr val="tx1"/>
                            </a:solidFill>
                            <a:latin typeface="Cambria Math" panose="02040503050406030204" pitchFamily="18" charset="0"/>
                          </a:rPr>
                          <m:t>−1</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𝐗</m:t>
                        </m:r>
                      </m:e>
                      <m:sub>
                        <m:r>
                          <a:rPr lang="zh-CN" altLang="en-US" sz="2400" i="1">
                            <a:solidFill>
                              <a:schemeClr val="tx1"/>
                            </a:solidFill>
                            <a:latin typeface="Cambria Math" panose="02040503050406030204" pitchFamily="18" charset="0"/>
                          </a:rPr>
                          <m:t>𝑘</m:t>
                        </m:r>
                        <m:r>
                          <a:rPr lang="zh-CN" altLang="en-US" sz="2400" i="1">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m:t>
                    </m:r>
                  </m:oMath>
                </a14:m>
                <a:r>
                  <a:rPr lang="en-US" altLang="zh-CN" sz="2400" dirty="0">
                    <a:solidFill>
                      <a:schemeClr val="tx1"/>
                    </a:solidFill>
                  </a:rPr>
                  <a:t> </a:t>
                </a:r>
                <a14:m>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𝑊</m:t>
                        </m:r>
                      </m:e>
                      <m:sub>
                        <m:r>
                          <a:rPr lang="en-US" altLang="zh-CN" sz="2400" i="1">
                            <a:solidFill>
                              <a:schemeClr val="tx1"/>
                            </a:solidFill>
                            <a:latin typeface="Cambria Math" panose="02040503050406030204" pitchFamily="18" charset="0"/>
                          </a:rPr>
                          <m:t>𝑘</m:t>
                        </m:r>
                      </m:sub>
                    </m:sSub>
                  </m:oMath>
                </a14:m>
                <a:endParaRPr lang="zh-CN" altLang="en-US" sz="2400" dirty="0">
                  <a:solidFill>
                    <a:schemeClr val="tx1"/>
                  </a:solidFill>
                </a:endParaRPr>
              </a:p>
            </p:txBody>
          </p:sp>
        </mc:Choice>
        <mc:Fallback>
          <p:sp>
            <p:nvSpPr>
              <p:cNvPr id="66" name="Object 2">
                <a:extLst>
                  <a:ext uri="{FF2B5EF4-FFF2-40B4-BE49-F238E27FC236}">
                    <a16:creationId xmlns:a16="http://schemas.microsoft.com/office/drawing/2014/main" id="{0440E2C5-A62B-41E1-BEC6-CC758F6806CC}"/>
                  </a:ext>
                </a:extLst>
              </p:cNvPr>
              <p:cNvSpPr txBox="1">
                <a:spLocks noRot="1" noChangeAspect="1" noMove="1" noResize="1" noEditPoints="1" noAdjustHandles="1" noChangeArrowheads="1" noChangeShapeType="1" noTextEdit="1"/>
              </p:cNvSpPr>
              <p:nvPr/>
            </p:nvSpPr>
            <p:spPr bwMode="auto">
              <a:xfrm>
                <a:off x="3828519" y="2203683"/>
                <a:ext cx="3852337" cy="501184"/>
              </a:xfrm>
              <a:prstGeom prst="rect">
                <a:avLst/>
              </a:prstGeom>
              <a:blipFill>
                <a:blip r:embed="rId9"/>
                <a:stretch>
                  <a:fillRect l="-316"/>
                </a:stretch>
              </a:blipFill>
              <a:ln>
                <a:noFill/>
              </a:ln>
              <a:extLst/>
            </p:spPr>
            <p:txBody>
              <a:bodyPr/>
              <a:lstStyle/>
              <a:p>
                <a:r>
                  <a:rPr lang="zh-CN" altLang="en-US">
                    <a:noFill/>
                  </a:rPr>
                  <a:t> </a:t>
                </a:r>
              </a:p>
            </p:txBody>
          </p:sp>
        </mc:Fallback>
      </mc:AlternateContent>
    </p:spTree>
    <p:extLst>
      <p:ext uri="{BB962C8B-B14F-4D97-AF65-F5344CB8AC3E}">
        <p14:creationId xmlns:p14="http://schemas.microsoft.com/office/powerpoint/2010/main" val="1195945229"/>
      </p:ext>
    </p:extLst>
  </p:cSld>
  <p:clrMapOvr>
    <a:masterClrMapping/>
  </p:clrMapOvr>
  <p:transition advTm="43847">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7549ED0-B208-49F4-A0E1-B8CE9CEDB1E1}"/>
              </a:ext>
            </a:extLst>
          </p:cNvPr>
          <p:cNvSpPr txBox="1"/>
          <p:nvPr/>
        </p:nvSpPr>
        <p:spPr>
          <a:xfrm>
            <a:off x="482600" y="1764048"/>
            <a:ext cx="1981200" cy="525657"/>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最小二乘法：</a:t>
            </a:r>
          </a:p>
        </p:txBody>
      </p:sp>
      <mc:AlternateContent xmlns:mc="http://schemas.openxmlformats.org/markup-compatibility/2006">
        <mc:Choice xmlns:a14="http://schemas.microsoft.com/office/drawing/2010/main" Requires="a14">
          <p:sp>
            <p:nvSpPr>
              <p:cNvPr id="5" name="Object 15">
                <a:extLst>
                  <a:ext uri="{FF2B5EF4-FFF2-40B4-BE49-F238E27FC236}">
                    <a16:creationId xmlns:a16="http://schemas.microsoft.com/office/drawing/2014/main" id="{A45D6880-E701-4EA9-ADBF-CD0E8C0488B6}"/>
                  </a:ext>
                </a:extLst>
              </p:cNvPr>
              <p:cNvSpPr txBox="1"/>
              <p:nvPr/>
            </p:nvSpPr>
            <p:spPr bwMode="auto">
              <a:xfrm>
                <a:off x="2809874" y="3842197"/>
                <a:ext cx="6297612" cy="658812"/>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𝐗</m:t>
                              </m:r>
                            </m:e>
                          </m:acc>
                        </m:e>
                        <m:sub>
                          <m:r>
                            <a:rPr lang="zh-CN" altLang="en-US" sz="2400" i="1">
                              <a:solidFill>
                                <a:schemeClr val="tx1"/>
                              </a:solidFill>
                              <a:latin typeface="Cambria Math" panose="02040503050406030204" pitchFamily="18" charset="0"/>
                            </a:rPr>
                            <m:t>𝑘</m:t>
                          </m:r>
                        </m:sub>
                      </m:sSub>
                      <m:r>
                        <a:rPr lang="zh-CN" altLang="en-US" sz="2400" i="1" smtClean="0">
                          <a:solidFill>
                            <a:schemeClr val="tx1"/>
                          </a:solidFill>
                          <a:latin typeface="Cambria Math" panose="02040503050406030204" pitchFamily="18" charset="0"/>
                        </a:rPr>
                        <m:t>=(</m:t>
                      </m:r>
                      <m:sSubSup>
                        <m:sSubSupPr>
                          <m:ctrlPr>
                            <a:rPr lang="zh-CN" altLang="en-US" sz="2400" i="1">
                              <a:solidFill>
                                <a:schemeClr val="tx1"/>
                              </a:solidFill>
                              <a:latin typeface="Cambria Math" panose="02040503050406030204" pitchFamily="18" charset="0"/>
                            </a:rPr>
                          </m:ctrlPr>
                        </m:sSubSupPr>
                        <m:e>
                          <m:r>
                            <a:rPr lang="zh-CN" altLang="en-US" sz="2400" i="1">
                              <a:solidFill>
                                <a:schemeClr val="tx1"/>
                              </a:solidFill>
                              <a:latin typeface="Cambria Math" panose="02040503050406030204" pitchFamily="18" charset="0"/>
                            </a:rPr>
                            <m:t>𝐀</m:t>
                          </m:r>
                        </m:e>
                        <m:sub>
                          <m:r>
                            <a:rPr lang="zh-CN" altLang="en-US" sz="2400" i="1">
                              <a:solidFill>
                                <a:schemeClr val="tx1"/>
                              </a:solidFill>
                              <a:latin typeface="Cambria Math" panose="02040503050406030204" pitchFamily="18" charset="0"/>
                            </a:rPr>
                            <m:t>𝑘</m:t>
                          </m:r>
                        </m:sub>
                        <m:sup>
                          <m:r>
                            <a:rPr lang="zh-CN" altLang="en-US" sz="2400" i="1">
                              <a:solidFill>
                                <a:schemeClr val="tx1"/>
                              </a:solidFill>
                              <a:latin typeface="Cambria Math" panose="02040503050406030204" pitchFamily="18" charset="0"/>
                            </a:rPr>
                            <m:t>𝑇</m:t>
                          </m:r>
                        </m:sup>
                      </m:sSubSup>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𝐏</m:t>
                          </m:r>
                        </m:e>
                        <m:sub>
                          <m:r>
                            <a:rPr lang="zh-CN" altLang="en-US" sz="2400" i="1">
                              <a:solidFill>
                                <a:schemeClr val="tx1"/>
                              </a:solidFill>
                              <a:latin typeface="Cambria Math" panose="02040503050406030204" pitchFamily="18" charset="0"/>
                            </a:rPr>
                            <m:t>𝑘</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𝐀</m:t>
                          </m:r>
                        </m:e>
                        <m:sub>
                          <m:r>
                            <a:rPr lang="zh-CN" altLang="en-US" sz="2400" i="1">
                              <a:solidFill>
                                <a:schemeClr val="tx1"/>
                              </a:solidFill>
                              <a:latin typeface="Cambria Math" panose="02040503050406030204" pitchFamily="18" charset="0"/>
                            </a:rPr>
                            <m:t>𝑘</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𝐏</m:t>
                          </m:r>
                        </m:e>
                        <m:sub>
                          <m:sSub>
                            <m:sSubPr>
                              <m:ctrlPr>
                                <a:rPr lang="zh-CN" altLang="en-US" sz="2400" i="1">
                                  <a:solidFill>
                                    <a:schemeClr val="tx1"/>
                                  </a:solidFill>
                                  <a:latin typeface="Cambria Math" panose="02040503050406030204" pitchFamily="18" charset="0"/>
                                </a:rPr>
                              </m:ctrlPr>
                            </m:sSub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𝐗</m:t>
                                  </m:r>
                                </m:e>
                              </m:acc>
                            </m:e>
                            <m:sub>
                              <m:r>
                                <a:rPr lang="zh-CN" altLang="en-US" sz="2400" i="1">
                                  <a:solidFill>
                                    <a:schemeClr val="tx1"/>
                                  </a:solidFill>
                                  <a:latin typeface="Cambria Math" panose="02040503050406030204" pitchFamily="18" charset="0"/>
                                </a:rPr>
                                <m:t>𝐤</m:t>
                              </m:r>
                            </m:sub>
                          </m:sSub>
                        </m:sub>
                      </m:sSub>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m:t>
                          </m:r>
                        </m:e>
                        <m:sup>
                          <m:r>
                            <a:rPr lang="zh-CN" altLang="en-US" sz="2400" i="1">
                              <a:solidFill>
                                <a:schemeClr val="tx1"/>
                              </a:solidFill>
                              <a:latin typeface="Cambria Math" panose="02040503050406030204" pitchFamily="18" charset="0"/>
                            </a:rPr>
                            <m:t>−1</m:t>
                          </m:r>
                        </m:sup>
                      </m:sSup>
                      <m:r>
                        <a:rPr lang="zh-CN" altLang="en-US" sz="2400" i="1">
                          <a:solidFill>
                            <a:schemeClr val="tx1"/>
                          </a:solidFill>
                          <a:latin typeface="Cambria Math" panose="02040503050406030204" pitchFamily="18" charset="0"/>
                        </a:rPr>
                        <m:t>(</m:t>
                      </m:r>
                      <m:sSubSup>
                        <m:sSubSupPr>
                          <m:ctrlPr>
                            <a:rPr lang="zh-CN" altLang="en-US" sz="2400" i="1">
                              <a:solidFill>
                                <a:schemeClr val="tx1"/>
                              </a:solidFill>
                              <a:latin typeface="Cambria Math" panose="02040503050406030204" pitchFamily="18" charset="0"/>
                            </a:rPr>
                          </m:ctrlPr>
                        </m:sSubSupPr>
                        <m:e>
                          <m:r>
                            <a:rPr lang="zh-CN" altLang="en-US" sz="2400" i="1">
                              <a:solidFill>
                                <a:schemeClr val="tx1"/>
                              </a:solidFill>
                              <a:latin typeface="Cambria Math" panose="02040503050406030204" pitchFamily="18" charset="0"/>
                            </a:rPr>
                            <m:t>𝐀</m:t>
                          </m:r>
                        </m:e>
                        <m:sub>
                          <m:r>
                            <a:rPr lang="zh-CN" altLang="en-US" sz="2400" i="1">
                              <a:solidFill>
                                <a:schemeClr val="tx1"/>
                              </a:solidFill>
                              <a:latin typeface="Cambria Math" panose="02040503050406030204" pitchFamily="18" charset="0"/>
                            </a:rPr>
                            <m:t>𝑘</m:t>
                          </m:r>
                        </m:sub>
                        <m:sup>
                          <m:r>
                            <a:rPr lang="zh-CN" altLang="en-US" sz="2400" i="1">
                              <a:solidFill>
                                <a:schemeClr val="tx1"/>
                              </a:solidFill>
                              <a:latin typeface="Cambria Math" panose="02040503050406030204" pitchFamily="18" charset="0"/>
                            </a:rPr>
                            <m:t>𝑇</m:t>
                          </m:r>
                        </m:sup>
                      </m:sSubSup>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𝐏</m:t>
                          </m:r>
                        </m:e>
                        <m:sub>
                          <m:r>
                            <a:rPr lang="zh-CN" altLang="en-US" sz="2400" i="1">
                              <a:solidFill>
                                <a:schemeClr val="tx1"/>
                              </a:solidFill>
                              <a:latin typeface="Cambria Math" panose="02040503050406030204" pitchFamily="18" charset="0"/>
                            </a:rPr>
                            <m:t>𝑘</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𝐋</m:t>
                          </m:r>
                        </m:e>
                        <m:sub>
                          <m:r>
                            <a:rPr lang="zh-CN" altLang="en-US" sz="2400" i="1">
                              <a:solidFill>
                                <a:schemeClr val="tx1"/>
                              </a:solidFill>
                              <a:latin typeface="Cambria Math" panose="02040503050406030204" pitchFamily="18" charset="0"/>
                            </a:rPr>
                            <m:t>𝑘</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𝐏</m:t>
                          </m:r>
                        </m:e>
                        <m:sub>
                          <m:sSub>
                            <m:sSubPr>
                              <m:ctrlPr>
                                <a:rPr lang="zh-CN" altLang="en-US" sz="2400" i="1">
                                  <a:solidFill>
                                    <a:schemeClr val="tx1"/>
                                  </a:solidFill>
                                  <a:latin typeface="Cambria Math" panose="02040503050406030204" pitchFamily="18" charset="0"/>
                                </a:rPr>
                              </m:ctrlPr>
                            </m:sSub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𝐗</m:t>
                                  </m:r>
                                </m:e>
                              </m:acc>
                            </m:e>
                            <m:sub>
                              <m:r>
                                <a:rPr lang="zh-CN" altLang="en-US" sz="2400" i="1">
                                  <a:solidFill>
                                    <a:schemeClr val="tx1"/>
                                  </a:solidFill>
                                  <a:latin typeface="Cambria Math" panose="02040503050406030204" pitchFamily="18" charset="0"/>
                                </a:rPr>
                                <m:t>𝑘</m:t>
                              </m:r>
                            </m:sub>
                          </m:sSub>
                        </m:sub>
                      </m:sSub>
                      <m:sSub>
                        <m:sSubPr>
                          <m:ctrlPr>
                            <a:rPr lang="zh-CN" altLang="en-US" sz="2400" i="1">
                              <a:solidFill>
                                <a:schemeClr val="tx1"/>
                              </a:solidFill>
                              <a:latin typeface="Cambria Math" panose="02040503050406030204" pitchFamily="18" charset="0"/>
                            </a:rPr>
                          </m:ctrlPr>
                        </m:sSub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𝐗</m:t>
                              </m:r>
                            </m:e>
                          </m:acc>
                        </m:e>
                        <m:sub>
                          <m:r>
                            <a:rPr lang="zh-CN" altLang="en-US" sz="2400" i="1">
                              <a:solidFill>
                                <a:schemeClr val="tx1"/>
                              </a:solidFill>
                              <a:latin typeface="Cambria Math" panose="02040503050406030204" pitchFamily="18" charset="0"/>
                            </a:rPr>
                            <m:t>𝑘</m:t>
                          </m:r>
                        </m:sub>
                      </m:sSub>
                      <m:r>
                        <a:rPr lang="zh-CN" altLang="en-US" sz="2400" i="1">
                          <a:solidFill>
                            <a:schemeClr val="tx1"/>
                          </a:solidFill>
                          <a:latin typeface="Cambria Math" panose="02040503050406030204" pitchFamily="18" charset="0"/>
                        </a:rPr>
                        <m:t>)</m:t>
                      </m:r>
                    </m:oMath>
                  </m:oMathPara>
                </a14:m>
                <a:endParaRPr lang="zh-CN" altLang="en-US" sz="2400" dirty="0">
                  <a:solidFill>
                    <a:schemeClr val="tx1"/>
                  </a:solidFill>
                </a:endParaRPr>
              </a:p>
            </p:txBody>
          </p:sp>
        </mc:Choice>
        <mc:Fallback>
          <p:sp>
            <p:nvSpPr>
              <p:cNvPr id="5" name="Object 15">
                <a:extLst>
                  <a:ext uri="{FF2B5EF4-FFF2-40B4-BE49-F238E27FC236}">
                    <a16:creationId xmlns:a16="http://schemas.microsoft.com/office/drawing/2014/main" id="{A45D6880-E701-4EA9-ADBF-CD0E8C0488B6}"/>
                  </a:ext>
                </a:extLst>
              </p:cNvPr>
              <p:cNvSpPr txBox="1">
                <a:spLocks noRot="1" noChangeAspect="1" noMove="1" noResize="1" noEditPoints="1" noAdjustHandles="1" noChangeArrowheads="1" noChangeShapeType="1" noTextEdit="1"/>
              </p:cNvSpPr>
              <p:nvPr/>
            </p:nvSpPr>
            <p:spPr bwMode="auto">
              <a:xfrm>
                <a:off x="2809874" y="3842197"/>
                <a:ext cx="6297612" cy="658812"/>
              </a:xfrm>
              <a:prstGeom prst="rect">
                <a:avLst/>
              </a:prstGeom>
              <a:blipFill>
                <a:blip r:embed="rId2"/>
                <a:stretch>
                  <a:fillRect/>
                </a:stretch>
              </a:blipFill>
              <a:ln>
                <a:noFill/>
              </a:ln>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bject 13">
                <a:extLst>
                  <a:ext uri="{FF2B5EF4-FFF2-40B4-BE49-F238E27FC236}">
                    <a16:creationId xmlns:a16="http://schemas.microsoft.com/office/drawing/2014/main" id="{3C3AEA07-5D9D-4477-8097-C23649E5DD96}"/>
                  </a:ext>
                </a:extLst>
              </p:cNvPr>
              <p:cNvSpPr txBox="1"/>
              <p:nvPr/>
            </p:nvSpPr>
            <p:spPr bwMode="auto">
              <a:xfrm>
                <a:off x="2809874" y="2741613"/>
                <a:ext cx="4695825" cy="862012"/>
              </a:xfrm>
              <a:prstGeom prst="rect">
                <a:avLst/>
              </a:prstGeom>
              <a:noFill/>
              <a:ln>
                <a:noFill/>
              </a:ln>
              <a:extLst/>
            </p:spPr>
            <p:txBody>
              <a:bodyPr>
                <a:normAutofit fontScale="92500"/>
              </a:bodyPr>
              <a:lstStyle/>
              <a:p>
                <a:pPr/>
                <a14:m>
                  <m:oMathPara xmlns:m="http://schemas.openxmlformats.org/officeDocument/2006/math">
                    <m:oMathParaPr>
                      <m:jc m:val="left"/>
                    </m:oMathParaPr>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𝐝</m:t>
                          </m:r>
                          <m:r>
                            <a:rPr lang="zh-CN" altLang="en-US" sz="2400" i="1">
                              <a:solidFill>
                                <a:schemeClr val="tx1"/>
                              </a:solidFill>
                              <a:latin typeface="Cambria Math" panose="02040503050406030204" pitchFamily="18" charset="0"/>
                            </a:rPr>
                            <m:t>𝛀</m:t>
                          </m:r>
                        </m:num>
                        <m:den>
                          <m:r>
                            <a:rPr lang="zh-CN" altLang="en-US" sz="2400" i="1">
                              <a:solidFill>
                                <a:schemeClr val="tx1"/>
                              </a:solidFill>
                              <a:latin typeface="Cambria Math" panose="02040503050406030204" pitchFamily="18" charset="0"/>
                            </a:rPr>
                            <m:t>𝐝</m:t>
                          </m:r>
                          <m:sSub>
                            <m:sSubPr>
                              <m:ctrlPr>
                                <a:rPr lang="zh-CN" altLang="en-US" sz="2400" i="1">
                                  <a:solidFill>
                                    <a:schemeClr val="tx1"/>
                                  </a:solidFill>
                                  <a:latin typeface="Cambria Math" panose="02040503050406030204" pitchFamily="18" charset="0"/>
                                </a:rPr>
                              </m:ctrlPr>
                            </m:sSub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𝐗</m:t>
                                  </m:r>
                                </m:e>
                              </m:acc>
                            </m:e>
                            <m:sub>
                              <m:r>
                                <a:rPr lang="zh-CN" altLang="en-US" sz="2400" i="1">
                                  <a:solidFill>
                                    <a:schemeClr val="tx1"/>
                                  </a:solidFill>
                                  <a:latin typeface="Cambria Math" panose="02040503050406030204" pitchFamily="18" charset="0"/>
                                </a:rPr>
                                <m:t>𝐤</m:t>
                              </m:r>
                            </m:sub>
                          </m:sSub>
                        </m:den>
                      </m:f>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𝟐</m:t>
                      </m:r>
                      <m:sSubSup>
                        <m:sSubSupPr>
                          <m:ctrlPr>
                            <a:rPr lang="zh-CN" altLang="en-US" sz="2400" i="1">
                              <a:solidFill>
                                <a:schemeClr val="tx1"/>
                              </a:solidFill>
                              <a:latin typeface="Cambria Math" panose="02040503050406030204" pitchFamily="18" charset="0"/>
                            </a:rPr>
                          </m:ctrlPr>
                        </m:sSubSupPr>
                        <m:e>
                          <m:r>
                            <a:rPr lang="zh-CN" altLang="en-US" sz="2400" i="1">
                              <a:solidFill>
                                <a:schemeClr val="tx1"/>
                              </a:solidFill>
                              <a:latin typeface="Cambria Math" panose="02040503050406030204" pitchFamily="18" charset="0"/>
                            </a:rPr>
                            <m:t>𝐕</m:t>
                          </m:r>
                        </m:e>
                        <m:sub>
                          <m:r>
                            <a:rPr lang="zh-CN" altLang="en-US" sz="2400" i="1">
                              <a:solidFill>
                                <a:schemeClr val="tx1"/>
                              </a:solidFill>
                              <a:latin typeface="Cambria Math" panose="02040503050406030204" pitchFamily="18" charset="0"/>
                            </a:rPr>
                            <m:t>𝐤</m:t>
                          </m:r>
                        </m:sub>
                        <m:sup>
                          <m:r>
                            <a:rPr lang="zh-CN" altLang="en-US" sz="2400" i="1">
                              <a:solidFill>
                                <a:schemeClr val="tx1"/>
                              </a:solidFill>
                              <a:latin typeface="Cambria Math" panose="02040503050406030204" pitchFamily="18" charset="0"/>
                            </a:rPr>
                            <m:t>𝐓</m:t>
                          </m:r>
                        </m:sup>
                      </m:sSubSup>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𝐏</m:t>
                          </m:r>
                        </m:e>
                        <m:sub>
                          <m:r>
                            <a:rPr lang="zh-CN" altLang="en-US" sz="2400" i="1">
                              <a:solidFill>
                                <a:schemeClr val="tx1"/>
                              </a:solidFill>
                              <a:latin typeface="Cambria Math" panose="02040503050406030204" pitchFamily="18" charset="0"/>
                            </a:rPr>
                            <m:t>𝐤</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𝐀</m:t>
                          </m:r>
                        </m:e>
                        <m:sub>
                          <m:r>
                            <a:rPr lang="zh-CN" altLang="en-US" sz="2400" i="1">
                              <a:solidFill>
                                <a:schemeClr val="tx1"/>
                              </a:solidFill>
                              <a:latin typeface="Cambria Math" panose="02040503050406030204" pitchFamily="18" charset="0"/>
                            </a:rPr>
                            <m:t>𝐤</m:t>
                          </m:r>
                        </m:sub>
                      </m:sSub>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𝟐</m:t>
                      </m:r>
                      <m:sSubSup>
                        <m:sSubSupPr>
                          <m:ctrlPr>
                            <a:rPr lang="zh-CN" altLang="en-US" sz="2400" i="1">
                              <a:solidFill>
                                <a:schemeClr val="tx1"/>
                              </a:solidFill>
                              <a:latin typeface="Cambria Math" panose="02040503050406030204" pitchFamily="18" charset="0"/>
                            </a:rPr>
                          </m:ctrlPr>
                        </m:sSubSupPr>
                        <m:e>
                          <m:r>
                            <a:rPr lang="zh-CN" altLang="en-US" sz="2400" i="1">
                              <a:solidFill>
                                <a:schemeClr val="tx1"/>
                              </a:solidFill>
                              <a:latin typeface="Cambria Math" panose="02040503050406030204" pitchFamily="18" charset="0"/>
                            </a:rPr>
                            <m:t>𝐕</m:t>
                          </m:r>
                        </m:e>
                        <m:sub>
                          <m:sSub>
                            <m:sSubPr>
                              <m:ctrlPr>
                                <a:rPr lang="zh-CN" altLang="en-US" sz="2400" i="1">
                                  <a:solidFill>
                                    <a:schemeClr val="tx1"/>
                                  </a:solidFill>
                                  <a:latin typeface="Cambria Math" panose="02040503050406030204" pitchFamily="18" charset="0"/>
                                </a:rPr>
                              </m:ctrlPr>
                            </m:sSub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𝐗</m:t>
                                  </m:r>
                                </m:e>
                              </m:acc>
                            </m:e>
                            <m:sub>
                              <m:r>
                                <a:rPr lang="zh-CN" altLang="en-US" sz="2400" i="1">
                                  <a:solidFill>
                                    <a:schemeClr val="tx1"/>
                                  </a:solidFill>
                                  <a:latin typeface="Cambria Math" panose="02040503050406030204" pitchFamily="18" charset="0"/>
                                </a:rPr>
                                <m:t>𝐤</m:t>
                              </m:r>
                            </m:sub>
                          </m:sSub>
                        </m:sub>
                        <m:sup>
                          <m:r>
                            <a:rPr lang="zh-CN" altLang="en-US" sz="2400" i="1">
                              <a:solidFill>
                                <a:schemeClr val="tx1"/>
                              </a:solidFill>
                              <a:latin typeface="Cambria Math" panose="02040503050406030204" pitchFamily="18" charset="0"/>
                            </a:rPr>
                            <m:t>𝐓</m:t>
                          </m:r>
                        </m:sup>
                      </m:sSubSup>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𝐏</m:t>
                          </m:r>
                        </m:e>
                        <m:sub>
                          <m:sSub>
                            <m:sSubPr>
                              <m:ctrlPr>
                                <a:rPr lang="zh-CN" altLang="en-US" sz="2400" i="1">
                                  <a:solidFill>
                                    <a:schemeClr val="tx1"/>
                                  </a:solidFill>
                                  <a:latin typeface="Cambria Math" panose="02040503050406030204" pitchFamily="18" charset="0"/>
                                </a:rPr>
                              </m:ctrlPr>
                            </m:sSub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𝐗</m:t>
                                  </m:r>
                                </m:e>
                              </m:acc>
                            </m:e>
                            <m:sub>
                              <m:r>
                                <a:rPr lang="zh-CN" altLang="en-US" sz="2400" i="1">
                                  <a:solidFill>
                                    <a:schemeClr val="tx1"/>
                                  </a:solidFill>
                                  <a:latin typeface="Cambria Math" panose="02040503050406030204" pitchFamily="18" charset="0"/>
                                </a:rPr>
                                <m:t>𝐤</m:t>
                              </m:r>
                            </m:sub>
                          </m:sSub>
                        </m:sub>
                      </m:sSub>
                      <m:r>
                        <a:rPr lang="zh-CN" altLang="en-US"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𝟎</m:t>
                      </m:r>
                    </m:oMath>
                  </m:oMathPara>
                </a14:m>
                <a:endParaRPr lang="zh-CN" altLang="en-US" sz="2400" dirty="0">
                  <a:solidFill>
                    <a:schemeClr val="tx1"/>
                  </a:solidFill>
                </a:endParaRPr>
              </a:p>
            </p:txBody>
          </p:sp>
        </mc:Choice>
        <mc:Fallback>
          <p:sp>
            <p:nvSpPr>
              <p:cNvPr id="8" name="Object 13">
                <a:extLst>
                  <a:ext uri="{FF2B5EF4-FFF2-40B4-BE49-F238E27FC236}">
                    <a16:creationId xmlns:a16="http://schemas.microsoft.com/office/drawing/2014/main" id="{3C3AEA07-5D9D-4477-8097-C23649E5DD96}"/>
                  </a:ext>
                </a:extLst>
              </p:cNvPr>
              <p:cNvSpPr txBox="1">
                <a:spLocks noRot="1" noChangeAspect="1" noMove="1" noResize="1" noEditPoints="1" noAdjustHandles="1" noChangeArrowheads="1" noChangeShapeType="1" noTextEdit="1"/>
              </p:cNvSpPr>
              <p:nvPr/>
            </p:nvSpPr>
            <p:spPr bwMode="auto">
              <a:xfrm>
                <a:off x="2809874" y="2741613"/>
                <a:ext cx="4695825" cy="862012"/>
              </a:xfrm>
              <a:prstGeom prst="rect">
                <a:avLst/>
              </a:prstGeom>
              <a:blipFill>
                <a:blip r:embed="rId3"/>
                <a:stretch>
                  <a:fillRect/>
                </a:stretch>
              </a:blipFill>
              <a:ln>
                <a:noFill/>
              </a:ln>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69865923-0DDA-45ED-A2D6-C97899AD66C0}"/>
                  </a:ext>
                </a:extLst>
              </p:cNvPr>
              <p:cNvSpPr txBox="1"/>
              <p:nvPr/>
            </p:nvSpPr>
            <p:spPr>
              <a:xfrm>
                <a:off x="2717800" y="1764048"/>
                <a:ext cx="7683500" cy="6051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000000"/>
                          </a:solidFill>
                          <a:latin typeface="Cambria Math" panose="02040503050406030204" pitchFamily="18" charset="0"/>
                        </a:rPr>
                        <m:t>Ω</m:t>
                      </m:r>
                      <m:r>
                        <a:rPr lang="zh-CN" altLang="en-US" sz="2800" i="1">
                          <a:solidFill>
                            <a:srgbClr val="000000"/>
                          </a:solidFill>
                          <a:latin typeface="Cambria Math" panose="02040503050406030204" pitchFamily="18" charset="0"/>
                        </a:rPr>
                        <m:t>=</m:t>
                      </m:r>
                      <m:sSubSup>
                        <m:sSubSupPr>
                          <m:ctrlPr>
                            <a:rPr lang="zh-CN" altLang="en-US" sz="2800" i="1">
                              <a:solidFill>
                                <a:srgbClr val="000000"/>
                              </a:solidFill>
                              <a:latin typeface="Cambria Math" panose="02040503050406030204" pitchFamily="18" charset="0"/>
                            </a:rPr>
                          </m:ctrlPr>
                        </m:sSubSupPr>
                        <m:e>
                          <m:r>
                            <a:rPr lang="zh-CN" altLang="en-US" sz="2800" i="1">
                              <a:solidFill>
                                <a:srgbClr val="000000"/>
                              </a:solidFill>
                              <a:latin typeface="Cambria Math" panose="02040503050406030204" pitchFamily="18" charset="0"/>
                            </a:rPr>
                            <m:t>𝐕</m:t>
                          </m:r>
                        </m:e>
                        <m:sub>
                          <m:r>
                            <a:rPr lang="zh-CN" altLang="en-US" sz="2800" i="1">
                              <a:solidFill>
                                <a:srgbClr val="000000"/>
                              </a:solidFill>
                              <a:latin typeface="Cambria Math" panose="02040503050406030204" pitchFamily="18" charset="0"/>
                            </a:rPr>
                            <m:t>𝐤</m:t>
                          </m:r>
                        </m:sub>
                        <m:sup>
                          <m:r>
                            <a:rPr lang="zh-CN" altLang="en-US" sz="2800" i="1">
                              <a:solidFill>
                                <a:srgbClr val="000000"/>
                              </a:solidFill>
                              <a:latin typeface="Cambria Math" panose="02040503050406030204" pitchFamily="18" charset="0"/>
                            </a:rPr>
                            <m:t>𝐓</m:t>
                          </m:r>
                        </m:sup>
                      </m:sSubSup>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𝐏</m:t>
                          </m:r>
                        </m:e>
                        <m:sub>
                          <m:r>
                            <a:rPr lang="zh-CN" altLang="en-US" sz="2800" i="1">
                              <a:solidFill>
                                <a:srgbClr val="000000"/>
                              </a:solidFill>
                              <a:latin typeface="Cambria Math" panose="02040503050406030204" pitchFamily="18" charset="0"/>
                            </a:rPr>
                            <m:t>𝐤</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𝐕</m:t>
                          </m:r>
                        </m:e>
                        <m:sub>
                          <m:r>
                            <a:rPr lang="zh-CN" altLang="en-US" sz="2800" i="1">
                              <a:solidFill>
                                <a:srgbClr val="000000"/>
                              </a:solidFill>
                              <a:latin typeface="Cambria Math" panose="02040503050406030204" pitchFamily="18" charset="0"/>
                            </a:rPr>
                            <m:t>𝐤</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𝐗</m:t>
                              </m:r>
                            </m:e>
                          </m:acc>
                        </m:e>
                        <m:sub>
                          <m:r>
                            <a:rPr lang="zh-CN" altLang="en-US" sz="2800" i="1">
                              <a:solidFill>
                                <a:srgbClr val="000000"/>
                              </a:solidFill>
                              <a:latin typeface="Cambria Math" panose="02040503050406030204" pitchFamily="18" charset="0"/>
                            </a:rPr>
                            <m:t>𝐤</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𝐗</m:t>
                              </m:r>
                            </m:e>
                          </m:acc>
                        </m:e>
                        <m:sub>
                          <m:r>
                            <a:rPr lang="zh-CN" altLang="en-US" sz="2800" i="1">
                              <a:solidFill>
                                <a:srgbClr val="000000"/>
                              </a:solidFill>
                              <a:latin typeface="Cambria Math" panose="02040503050406030204" pitchFamily="18" charset="0"/>
                            </a:rPr>
                            <m:t>𝐤</m:t>
                          </m:r>
                        </m:sub>
                      </m:sSub>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m:t>
                          </m:r>
                        </m:e>
                        <m:sup>
                          <m:r>
                            <a:rPr lang="zh-CN" altLang="en-US" sz="2800" i="1">
                              <a:solidFill>
                                <a:srgbClr val="000000"/>
                              </a:solidFill>
                              <a:latin typeface="Cambria Math" panose="02040503050406030204" pitchFamily="18" charset="0"/>
                            </a:rPr>
                            <m:t>𝐓</m:t>
                          </m:r>
                        </m:sup>
                      </m:sSup>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𝐏</m:t>
                          </m:r>
                        </m:e>
                        <m:sub>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𝐗</m:t>
                                  </m:r>
                                </m:e>
                              </m:acc>
                            </m:e>
                            <m:sub>
                              <m:r>
                                <a:rPr lang="zh-CN" altLang="en-US" sz="2800" i="1">
                                  <a:solidFill>
                                    <a:srgbClr val="000000"/>
                                  </a:solidFill>
                                  <a:latin typeface="Cambria Math" panose="02040503050406030204" pitchFamily="18" charset="0"/>
                                </a:rPr>
                                <m:t>𝐤</m:t>
                              </m:r>
                            </m:sub>
                          </m:sSub>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𝐗</m:t>
                              </m:r>
                            </m:e>
                          </m:acc>
                        </m:e>
                        <m:sub>
                          <m:r>
                            <a:rPr lang="zh-CN" altLang="en-US" sz="2800" i="1">
                              <a:solidFill>
                                <a:srgbClr val="000000"/>
                              </a:solidFill>
                              <a:latin typeface="Cambria Math" panose="02040503050406030204" pitchFamily="18" charset="0"/>
                            </a:rPr>
                            <m:t>𝐤</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𝐗</m:t>
                              </m:r>
                            </m:e>
                          </m:acc>
                        </m:e>
                        <m:sub>
                          <m:r>
                            <a:rPr lang="zh-CN" altLang="en-US" sz="2800" i="1">
                              <a:solidFill>
                                <a:srgbClr val="000000"/>
                              </a:solidFill>
                              <a:latin typeface="Cambria Math" panose="02040503050406030204" pitchFamily="18" charset="0"/>
                            </a:rPr>
                            <m:t>𝐤</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𝐦𝐢𝐧</m:t>
                      </m:r>
                    </m:oMath>
                  </m:oMathPara>
                </a14:m>
                <a:endParaRPr lang="zh-CN" altLang="en-US" sz="2800" dirty="0"/>
              </a:p>
            </p:txBody>
          </p:sp>
        </mc:Choice>
        <mc:Fallback>
          <p:sp>
            <p:nvSpPr>
              <p:cNvPr id="14" name="文本框 13">
                <a:extLst>
                  <a:ext uri="{FF2B5EF4-FFF2-40B4-BE49-F238E27FC236}">
                    <a16:creationId xmlns:a16="http://schemas.microsoft.com/office/drawing/2014/main" id="{69865923-0DDA-45ED-A2D6-C97899AD66C0}"/>
                  </a:ext>
                </a:extLst>
              </p:cNvPr>
              <p:cNvSpPr txBox="1">
                <a:spLocks noRot="1" noChangeAspect="1" noMove="1" noResize="1" noEditPoints="1" noAdjustHandles="1" noChangeArrowheads="1" noChangeShapeType="1" noTextEdit="1"/>
              </p:cNvSpPr>
              <p:nvPr/>
            </p:nvSpPr>
            <p:spPr>
              <a:xfrm>
                <a:off x="2717800" y="1764048"/>
                <a:ext cx="7683500" cy="605102"/>
              </a:xfrm>
              <a:prstGeom prst="rect">
                <a:avLst/>
              </a:prstGeom>
              <a:blipFill>
                <a:blip r:embed="rId4"/>
                <a:stretch>
                  <a:fillRect/>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0CB67F7B-3E08-4DE7-BE65-E1BAB905C0FF}"/>
              </a:ext>
            </a:extLst>
          </p:cNvPr>
          <p:cNvSpPr/>
          <p:nvPr/>
        </p:nvSpPr>
        <p:spPr>
          <a:xfrm>
            <a:off x="5186360" y="298036"/>
            <a:ext cx="6096000" cy="646331"/>
          </a:xfrm>
          <a:prstGeom prst="rect">
            <a:avLst/>
          </a:prstGeom>
        </p:spPr>
        <p:txBody>
          <a:bodyPr>
            <a:spAutoFit/>
          </a:bodyPr>
          <a:lstStyle/>
          <a:p>
            <a:r>
              <a:rPr lang="zh-CN" altLang="en-US" dirty="0"/>
              <a:t>http://www.bzarg.com/p/how-a-kalman-filter-works-in-pictures/</a:t>
            </a:r>
          </a:p>
        </p:txBody>
      </p:sp>
      <mc:AlternateContent xmlns:mc="http://schemas.openxmlformats.org/markup-compatibility/2006">
        <mc:Choice xmlns:a14="http://schemas.microsoft.com/office/drawing/2010/main" Requires="a14">
          <p:sp>
            <p:nvSpPr>
              <p:cNvPr id="19" name="Object 5">
                <a:extLst>
                  <a:ext uri="{FF2B5EF4-FFF2-40B4-BE49-F238E27FC236}">
                    <a16:creationId xmlns:a16="http://schemas.microsoft.com/office/drawing/2014/main" id="{A90D7A04-49AD-44E9-9293-7D3153190DB7}"/>
                  </a:ext>
                </a:extLst>
              </p:cNvPr>
              <p:cNvSpPr txBox="1"/>
              <p:nvPr/>
            </p:nvSpPr>
            <p:spPr bwMode="auto">
              <a:xfrm>
                <a:off x="2809874" y="4924425"/>
                <a:ext cx="6651625" cy="658812"/>
              </a:xfrm>
              <a:prstGeom prst="rect">
                <a:avLst/>
              </a:prstGeom>
              <a:noFill/>
              <a:ln>
                <a:noFill/>
              </a:ln>
              <a:effectLst/>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𝐗</m:t>
                              </m:r>
                            </m:e>
                          </m:acc>
                        </m:e>
                        <m:sub>
                          <m:r>
                            <a:rPr lang="zh-CN" altLang="en-US" sz="2400" i="1">
                              <a:solidFill>
                                <a:srgbClr val="000000"/>
                              </a:solidFill>
                              <a:latin typeface="Cambria Math" panose="02040503050406030204" pitchFamily="18" charset="0"/>
                            </a:rPr>
                            <m:t>𝐤</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𝐗</m:t>
                              </m:r>
                            </m:e>
                          </m:acc>
                        </m:e>
                        <m:sub>
                          <m:r>
                            <a:rPr lang="zh-CN" altLang="en-US" sz="2400" i="1">
                              <a:solidFill>
                                <a:srgbClr val="000000"/>
                              </a:solidFill>
                              <a:latin typeface="Cambria Math" panose="02040503050406030204" pitchFamily="18" charset="0"/>
                            </a:rPr>
                            <m:t>𝐤</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𝚺</m:t>
                          </m:r>
                        </m:e>
                        <m: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𝐗</m:t>
                                  </m:r>
                                </m:e>
                              </m:acc>
                            </m:e>
                            <m:sub>
                              <m:r>
                                <a:rPr lang="zh-CN" altLang="en-US" sz="2400" i="1">
                                  <a:solidFill>
                                    <a:srgbClr val="000000"/>
                                  </a:solidFill>
                                  <a:latin typeface="Cambria Math" panose="02040503050406030204" pitchFamily="18" charset="0"/>
                                </a:rPr>
                                <m:t>𝐤</m:t>
                              </m:r>
                            </m:sub>
                          </m:sSub>
                        </m:sub>
                      </m:sSub>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𝐀</m:t>
                          </m:r>
                        </m:e>
                        <m:sub>
                          <m:r>
                            <a:rPr lang="zh-CN" altLang="en-US" sz="2400" i="1">
                              <a:solidFill>
                                <a:srgbClr val="000000"/>
                              </a:solidFill>
                              <a:latin typeface="Cambria Math" panose="02040503050406030204" pitchFamily="18" charset="0"/>
                            </a:rPr>
                            <m:t>𝐤</m:t>
                          </m:r>
                        </m:sub>
                        <m:sup>
                          <m:r>
                            <a:rPr lang="zh-CN" altLang="en-US" sz="2400" i="1">
                              <a:solidFill>
                                <a:srgbClr val="000000"/>
                              </a:solidFill>
                              <a:latin typeface="Cambria Math" panose="02040503050406030204" pitchFamily="18" charset="0"/>
                            </a:rPr>
                            <m:t>𝐓</m:t>
                          </m:r>
                        </m:sup>
                      </m:sSub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𝐀</m:t>
                          </m:r>
                        </m:e>
                        <m:sub>
                          <m:r>
                            <a:rPr lang="zh-CN" altLang="en-US" sz="2400" i="1">
                              <a:solidFill>
                                <a:srgbClr val="000000"/>
                              </a:solidFill>
                              <a:latin typeface="Cambria Math" panose="02040503050406030204" pitchFamily="18" charset="0"/>
                            </a:rPr>
                            <m:t>𝐤</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𝚺</m:t>
                          </m:r>
                        </m:e>
                        <m: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𝐗</m:t>
                                  </m:r>
                                </m:e>
                              </m:acc>
                            </m:e>
                            <m:sub>
                              <m:r>
                                <a:rPr lang="zh-CN" altLang="en-US" sz="2400" i="1">
                                  <a:solidFill>
                                    <a:srgbClr val="000000"/>
                                  </a:solidFill>
                                  <a:latin typeface="Cambria Math" panose="02040503050406030204" pitchFamily="18" charset="0"/>
                                </a:rPr>
                                <m:t>𝐤</m:t>
                              </m:r>
                            </m:sub>
                          </m:sSub>
                        </m:sub>
                      </m:sSub>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𝐀</m:t>
                          </m:r>
                        </m:e>
                        <m:sub>
                          <m:r>
                            <a:rPr lang="zh-CN" altLang="en-US" sz="2400" i="1">
                              <a:solidFill>
                                <a:srgbClr val="000000"/>
                              </a:solidFill>
                              <a:latin typeface="Cambria Math" panose="02040503050406030204" pitchFamily="18" charset="0"/>
                            </a:rPr>
                            <m:t>𝐤</m:t>
                          </m:r>
                        </m:sub>
                        <m:sup>
                          <m:r>
                            <a:rPr lang="zh-CN" altLang="en-US" sz="2400" i="1">
                              <a:solidFill>
                                <a:srgbClr val="000000"/>
                              </a:solidFill>
                              <a:latin typeface="Cambria Math" panose="02040503050406030204" pitchFamily="18" charset="0"/>
                            </a:rPr>
                            <m:t>𝐓</m:t>
                          </m:r>
                        </m:sup>
                      </m:sSub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𝚺</m:t>
                          </m:r>
                        </m:e>
                        <m:sub>
                          <m:r>
                            <a:rPr lang="zh-CN" altLang="en-US" sz="2400" i="1">
                              <a:solidFill>
                                <a:srgbClr val="000000"/>
                              </a:solidFill>
                              <a:latin typeface="Cambria Math" panose="02040503050406030204" pitchFamily="18" charset="0"/>
                            </a:rPr>
                            <m:t>𝐤</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𝟏</m:t>
                          </m:r>
                        </m:sup>
                      </m:s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𝐋</m:t>
                          </m:r>
                        </m:e>
                        <m:sub>
                          <m:r>
                            <a:rPr lang="zh-CN" altLang="en-US" sz="2400" i="1">
                              <a:solidFill>
                                <a:srgbClr val="000000"/>
                              </a:solidFill>
                              <a:latin typeface="Cambria Math" panose="02040503050406030204" pitchFamily="18" charset="0"/>
                            </a:rPr>
                            <m:t>𝐤</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𝐀</m:t>
                          </m:r>
                        </m:e>
                        <m:sub>
                          <m:r>
                            <a:rPr lang="zh-CN" altLang="en-US" sz="2400" i="1">
                              <a:solidFill>
                                <a:srgbClr val="000000"/>
                              </a:solidFill>
                              <a:latin typeface="Cambria Math" panose="02040503050406030204" pitchFamily="18" charset="0"/>
                            </a:rPr>
                            <m:t>𝐤</m:t>
                          </m:r>
                        </m:sub>
                      </m:sSub>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𝐗</m:t>
                              </m:r>
                            </m:e>
                          </m:acc>
                        </m:e>
                        <m:sub>
                          <m:r>
                            <a:rPr lang="zh-CN" altLang="en-US" sz="2400" i="1">
                              <a:solidFill>
                                <a:srgbClr val="000000"/>
                              </a:solidFill>
                              <a:latin typeface="Cambria Math" panose="02040503050406030204" pitchFamily="18" charset="0"/>
                            </a:rPr>
                            <m:t>𝐤</m:t>
                          </m:r>
                        </m:sub>
                      </m:sSub>
                      <m:r>
                        <a:rPr lang="zh-CN" altLang="en-US" sz="2400" i="1">
                          <a:solidFill>
                            <a:srgbClr val="000000"/>
                          </a:solidFill>
                          <a:latin typeface="Cambria Math" panose="02040503050406030204" pitchFamily="18" charset="0"/>
                        </a:rPr>
                        <m:t>)</m:t>
                      </m:r>
                    </m:oMath>
                  </m:oMathPara>
                </a14:m>
                <a:endParaRPr lang="zh-CN" altLang="en-US" sz="2400" dirty="0"/>
              </a:p>
            </p:txBody>
          </p:sp>
        </mc:Choice>
        <mc:Fallback>
          <p:sp>
            <p:nvSpPr>
              <p:cNvPr id="19" name="Object 5">
                <a:extLst>
                  <a:ext uri="{FF2B5EF4-FFF2-40B4-BE49-F238E27FC236}">
                    <a16:creationId xmlns:a16="http://schemas.microsoft.com/office/drawing/2014/main" id="{A90D7A04-49AD-44E9-9293-7D3153190DB7}"/>
                  </a:ext>
                </a:extLst>
              </p:cNvPr>
              <p:cNvSpPr txBox="1">
                <a:spLocks noRot="1" noChangeAspect="1" noMove="1" noResize="1" noEditPoints="1" noAdjustHandles="1" noChangeArrowheads="1" noChangeShapeType="1" noTextEdit="1"/>
              </p:cNvSpPr>
              <p:nvPr/>
            </p:nvSpPr>
            <p:spPr bwMode="auto">
              <a:xfrm>
                <a:off x="2809874" y="4924425"/>
                <a:ext cx="6651625" cy="658812"/>
              </a:xfrm>
              <a:prstGeom prst="rect">
                <a:avLst/>
              </a:prstGeom>
              <a:blipFill>
                <a:blip r:embed="rId5"/>
                <a:stretch>
                  <a:fillRect/>
                </a:stretch>
              </a:blipFill>
              <a:ln>
                <a:noFill/>
              </a:ln>
              <a:effectLst/>
              <a:extLst/>
            </p:spPr>
            <p:txBody>
              <a:bodyPr/>
              <a:lstStyle/>
              <a:p>
                <a:r>
                  <a:rPr lang="zh-CN" altLang="en-US">
                    <a:noFill/>
                  </a:rPr>
                  <a:t> </a:t>
                </a:r>
              </a:p>
            </p:txBody>
          </p:sp>
        </mc:Fallback>
      </mc:AlternateContent>
    </p:spTree>
    <p:extLst>
      <p:ext uri="{BB962C8B-B14F-4D97-AF65-F5344CB8AC3E}">
        <p14:creationId xmlns:p14="http://schemas.microsoft.com/office/powerpoint/2010/main" val="16686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Object 4">
                <a:extLst>
                  <a:ext uri="{FF2B5EF4-FFF2-40B4-BE49-F238E27FC236}">
                    <a16:creationId xmlns:a16="http://schemas.microsoft.com/office/drawing/2014/main" id="{6A7589DE-C771-49C7-A181-5BA2A5DBD976}"/>
                  </a:ext>
                </a:extLst>
              </p:cNvPr>
              <p:cNvSpPr txBox="1"/>
              <p:nvPr/>
            </p:nvSpPr>
            <p:spPr bwMode="auto">
              <a:xfrm>
                <a:off x="3870325" y="1547528"/>
                <a:ext cx="5121275" cy="728662"/>
              </a:xfrm>
              <a:prstGeom prst="rect">
                <a:avLst/>
              </a:prstGeom>
              <a:noFill/>
              <a:ln>
                <a:noFill/>
              </a:ln>
              <a:effectLst/>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𝐊</m:t>
                          </m:r>
                        </m:e>
                        <m:sub>
                          <m:r>
                            <a:rPr lang="zh-CN" altLang="en-US" sz="2400" i="1">
                              <a:solidFill>
                                <a:schemeClr val="tx1"/>
                              </a:solidFill>
                              <a:latin typeface="Cambria Math" panose="02040503050406030204" pitchFamily="18" charset="0"/>
                            </a:rPr>
                            <m:t>𝑘</m:t>
                          </m:r>
                        </m:sub>
                      </m:sSub>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𝚺</m:t>
                          </m:r>
                        </m:e>
                        <m:sub>
                          <m:sSub>
                            <m:sSubPr>
                              <m:ctrlPr>
                                <a:rPr lang="zh-CN" altLang="en-US" sz="2400" i="1">
                                  <a:solidFill>
                                    <a:schemeClr val="tx1"/>
                                  </a:solidFill>
                                  <a:latin typeface="Cambria Math" panose="02040503050406030204" pitchFamily="18" charset="0"/>
                                </a:rPr>
                              </m:ctrlPr>
                            </m:sSub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𝐗</m:t>
                                  </m:r>
                                </m:e>
                              </m:acc>
                            </m:e>
                            <m:sub>
                              <m:r>
                                <a:rPr lang="zh-CN" altLang="en-US" sz="2400" i="1">
                                  <a:solidFill>
                                    <a:schemeClr val="tx1"/>
                                  </a:solidFill>
                                  <a:latin typeface="Cambria Math" panose="02040503050406030204" pitchFamily="18" charset="0"/>
                                </a:rPr>
                                <m:t>𝑘</m:t>
                              </m:r>
                            </m:sub>
                          </m:sSub>
                        </m:sub>
                      </m:sSub>
                      <m:sSubSup>
                        <m:sSubSupPr>
                          <m:ctrlPr>
                            <a:rPr lang="zh-CN" altLang="en-US" sz="2400" i="1">
                              <a:solidFill>
                                <a:schemeClr val="tx1"/>
                              </a:solidFill>
                              <a:latin typeface="Cambria Math" panose="02040503050406030204" pitchFamily="18" charset="0"/>
                            </a:rPr>
                          </m:ctrlPr>
                        </m:sSubSupPr>
                        <m:e>
                          <m:r>
                            <a:rPr lang="zh-CN" altLang="en-US" sz="2400" i="1">
                              <a:solidFill>
                                <a:schemeClr val="tx1"/>
                              </a:solidFill>
                              <a:latin typeface="Cambria Math" panose="02040503050406030204" pitchFamily="18" charset="0"/>
                            </a:rPr>
                            <m:t>𝐀</m:t>
                          </m:r>
                        </m:e>
                        <m:sub>
                          <m:r>
                            <a:rPr lang="zh-CN" altLang="en-US" sz="2400" i="1">
                              <a:solidFill>
                                <a:schemeClr val="tx1"/>
                              </a:solidFill>
                              <a:latin typeface="Cambria Math" panose="02040503050406030204" pitchFamily="18" charset="0"/>
                            </a:rPr>
                            <m:t>𝑘</m:t>
                          </m:r>
                        </m:sub>
                        <m:sup>
                          <m:r>
                            <a:rPr lang="zh-CN" altLang="en-US" sz="2400" i="1">
                              <a:solidFill>
                                <a:schemeClr val="tx1"/>
                              </a:solidFill>
                              <a:latin typeface="Cambria Math" panose="02040503050406030204" pitchFamily="18" charset="0"/>
                            </a:rPr>
                            <m:t>𝑇</m:t>
                          </m:r>
                        </m:sup>
                      </m:sSubSup>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𝐀</m:t>
                          </m:r>
                        </m:e>
                        <m:sub>
                          <m:r>
                            <a:rPr lang="zh-CN" altLang="en-US" sz="2400" i="1">
                              <a:solidFill>
                                <a:schemeClr val="tx1"/>
                              </a:solidFill>
                              <a:latin typeface="Cambria Math" panose="02040503050406030204" pitchFamily="18" charset="0"/>
                            </a:rPr>
                            <m:t>𝑘</m:t>
                          </m:r>
                        </m:sub>
                      </m:sSub>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𝚺</m:t>
                          </m:r>
                        </m:e>
                        <m:sub>
                          <m:sSub>
                            <m:sSubPr>
                              <m:ctrlPr>
                                <a:rPr lang="zh-CN" altLang="en-US" sz="2400" i="1">
                                  <a:solidFill>
                                    <a:schemeClr val="tx1"/>
                                  </a:solidFill>
                                  <a:latin typeface="Cambria Math" panose="02040503050406030204" pitchFamily="18" charset="0"/>
                                </a:rPr>
                              </m:ctrlPr>
                            </m:sSub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𝐗</m:t>
                                  </m:r>
                                </m:e>
                              </m:acc>
                            </m:e>
                            <m:sub>
                              <m:r>
                                <a:rPr lang="zh-CN" altLang="en-US" sz="2400" i="1">
                                  <a:solidFill>
                                    <a:schemeClr val="tx1"/>
                                  </a:solidFill>
                                  <a:latin typeface="Cambria Math" panose="02040503050406030204" pitchFamily="18" charset="0"/>
                                </a:rPr>
                                <m:t>𝑘</m:t>
                              </m:r>
                            </m:sub>
                          </m:sSub>
                        </m:sub>
                      </m:sSub>
                      <m:sSubSup>
                        <m:sSubSupPr>
                          <m:ctrlPr>
                            <a:rPr lang="zh-CN" altLang="en-US" sz="2400" i="1">
                              <a:solidFill>
                                <a:schemeClr val="tx1"/>
                              </a:solidFill>
                              <a:latin typeface="Cambria Math" panose="02040503050406030204" pitchFamily="18" charset="0"/>
                            </a:rPr>
                          </m:ctrlPr>
                        </m:sSubSupPr>
                        <m:e>
                          <m:r>
                            <a:rPr lang="zh-CN" altLang="en-US" sz="2400" i="1">
                              <a:solidFill>
                                <a:schemeClr val="tx1"/>
                              </a:solidFill>
                              <a:latin typeface="Cambria Math" panose="02040503050406030204" pitchFamily="18" charset="0"/>
                            </a:rPr>
                            <m:t>𝐀</m:t>
                          </m:r>
                        </m:e>
                        <m:sub>
                          <m:r>
                            <a:rPr lang="zh-CN" altLang="en-US" sz="2400" i="1">
                              <a:solidFill>
                                <a:schemeClr val="tx1"/>
                              </a:solidFill>
                              <a:latin typeface="Cambria Math" panose="02040503050406030204" pitchFamily="18" charset="0"/>
                            </a:rPr>
                            <m:t>𝑘</m:t>
                          </m:r>
                        </m:sub>
                        <m:sup>
                          <m:r>
                            <a:rPr lang="zh-CN" altLang="en-US" sz="2400" i="1">
                              <a:solidFill>
                                <a:schemeClr val="tx1"/>
                              </a:solidFill>
                              <a:latin typeface="Cambria Math" panose="02040503050406030204" pitchFamily="18" charset="0"/>
                            </a:rPr>
                            <m:t>𝑇</m:t>
                          </m:r>
                        </m:sup>
                      </m:sSubSup>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𝚺</m:t>
                          </m:r>
                        </m:e>
                        <m:sub>
                          <m:r>
                            <a:rPr lang="zh-CN" altLang="en-US" sz="2400" i="1">
                              <a:solidFill>
                                <a:schemeClr val="tx1"/>
                              </a:solidFill>
                              <a:latin typeface="Cambria Math" panose="02040503050406030204" pitchFamily="18" charset="0"/>
                            </a:rPr>
                            <m:t>𝑘</m:t>
                          </m:r>
                        </m:sub>
                      </m:sSub>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m:t>
                          </m:r>
                        </m:e>
                        <m:sup>
                          <m:r>
                            <a:rPr lang="zh-CN" altLang="en-US" sz="2400" i="1">
                              <a:solidFill>
                                <a:schemeClr val="tx1"/>
                              </a:solidFill>
                              <a:latin typeface="Cambria Math" panose="02040503050406030204" pitchFamily="18" charset="0"/>
                            </a:rPr>
                            <m:t>−1</m:t>
                          </m:r>
                        </m:sup>
                      </m:sSup>
                    </m:oMath>
                  </m:oMathPara>
                </a14:m>
                <a:endParaRPr lang="zh-CN" altLang="en-US" sz="2400" dirty="0">
                  <a:solidFill>
                    <a:schemeClr val="tx1"/>
                  </a:solidFill>
                </a:endParaRPr>
              </a:p>
            </p:txBody>
          </p:sp>
        </mc:Choice>
        <mc:Fallback>
          <p:sp>
            <p:nvSpPr>
              <p:cNvPr id="3" name="Object 4">
                <a:extLst>
                  <a:ext uri="{FF2B5EF4-FFF2-40B4-BE49-F238E27FC236}">
                    <a16:creationId xmlns:a16="http://schemas.microsoft.com/office/drawing/2014/main" id="{6A7589DE-C771-49C7-A181-5BA2A5DBD976}"/>
                  </a:ext>
                </a:extLst>
              </p:cNvPr>
              <p:cNvSpPr txBox="1">
                <a:spLocks noRot="1" noChangeAspect="1" noMove="1" noResize="1" noEditPoints="1" noAdjustHandles="1" noChangeArrowheads="1" noChangeShapeType="1" noTextEdit="1"/>
              </p:cNvSpPr>
              <p:nvPr/>
            </p:nvSpPr>
            <p:spPr bwMode="auto">
              <a:xfrm>
                <a:off x="3870325" y="1547528"/>
                <a:ext cx="5121275" cy="728662"/>
              </a:xfrm>
              <a:prstGeom prst="rect">
                <a:avLst/>
              </a:prstGeom>
              <a:blipFill>
                <a:blip r:embed="rId2"/>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Object 9">
                <a:extLst>
                  <a:ext uri="{FF2B5EF4-FFF2-40B4-BE49-F238E27FC236}">
                    <a16:creationId xmlns:a16="http://schemas.microsoft.com/office/drawing/2014/main" id="{BDAA442C-8076-4310-8570-E2052D230319}"/>
                  </a:ext>
                </a:extLst>
              </p:cNvPr>
              <p:cNvSpPr txBox="1"/>
              <p:nvPr/>
            </p:nvSpPr>
            <p:spPr bwMode="auto">
              <a:xfrm>
                <a:off x="3586656" y="3663949"/>
                <a:ext cx="6176961" cy="1411287"/>
              </a:xfrm>
              <a:prstGeom prst="rect">
                <a:avLst/>
              </a:prstGeom>
              <a:noFill/>
              <a:ln>
                <a:noFill/>
              </a:ln>
              <a:effectLst/>
              <a:extLst/>
            </p:spPr>
            <p:txBody>
              <a:bodyPr>
                <a:normAutofit/>
              </a:bodyPr>
              <a:lstStyle/>
              <a:p>
                <a:pPr/>
                <a14:m>
                  <m:oMathPara xmlns:m="http://schemas.openxmlformats.org/officeDocument/2006/math">
                    <m:oMathParaPr>
                      <m:jc m:val="left"/>
                    </m:oMathParaPr>
                    <m:oMath xmlns:m="http://schemas.openxmlformats.org/officeDocument/2006/math">
                      <m:d>
                        <m:dPr>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状态</m:t>
                                </m:r>
                              </m:e>
                            </m:mr>
                            <m:mr>
                              <m:e>
                                <m:r>
                                  <a:rPr lang="zh-CN" altLang="en-US" sz="2400" i="1">
                                    <a:solidFill>
                                      <a:srgbClr val="000000"/>
                                    </a:solidFill>
                                    <a:latin typeface="Cambria Math" panose="02040503050406030204" pitchFamily="18" charset="0"/>
                                  </a:rPr>
                                  <m:t>更新值</m:t>
                                </m:r>
                              </m:e>
                            </m:mr>
                          </m:m>
                        </m:e>
                      </m:d>
                      <m:r>
                        <a:rPr lang="zh-CN" altLang="en-US" sz="2400" i="1">
                          <a:solidFill>
                            <a:srgbClr val="000000"/>
                          </a:solidFill>
                          <a:latin typeface="Cambria Math" panose="02040503050406030204" pitchFamily="18" charset="0"/>
                        </a:rPr>
                        <m:t>=</m:t>
                      </m:r>
                      <m:d>
                        <m:dPr>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状态</m:t>
                              </m:r>
                            </m:e>
                            <m:e>
                              <m:r>
                                <a:rPr lang="zh-CN" altLang="en-US" sz="2400" i="1">
                                  <a:solidFill>
                                    <a:srgbClr val="000000"/>
                                  </a:solidFill>
                                  <a:latin typeface="Cambria Math" panose="02040503050406030204" pitchFamily="18" charset="0"/>
                                </a:rPr>
                                <m:t>&amp;</m:t>
                              </m:r>
                              <m:r>
                                <a:rPr lang="zh-CN" altLang="en-US" sz="2400" i="1">
                                  <a:solidFill>
                                    <a:srgbClr val="000000"/>
                                  </a:solidFill>
                                  <a:latin typeface="Cambria Math" panose="02040503050406030204" pitchFamily="18" charset="0"/>
                                </a:rPr>
                                <m:t>预报值</m:t>
                              </m:r>
                            </m:e>
                          </m:eqArr>
                        </m:e>
                      </m:d>
                      <m:r>
                        <a:rPr lang="zh-CN" altLang="en-US" sz="2400" i="1">
                          <a:solidFill>
                            <a:srgbClr val="000000"/>
                          </a:solidFill>
                          <a:latin typeface="Cambria Math" panose="02040503050406030204" pitchFamily="18" charset="0"/>
                        </a:rPr>
                        <m:t>+</m:t>
                      </m:r>
                      <m:d>
                        <m:dPr>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𝐊𝐚𝐥𝐦𝐚𝐧</m:t>
                                </m:r>
                              </m:e>
                            </m:mr>
                            <m:mr>
                              <m:e>
                                <m:r>
                                  <a:rPr lang="zh-CN" altLang="en-US" sz="2400" i="1">
                                    <a:solidFill>
                                      <a:srgbClr val="000000"/>
                                    </a:solidFill>
                                    <a:latin typeface="Cambria Math" panose="02040503050406030204" pitchFamily="18" charset="0"/>
                                  </a:rPr>
                                  <m:t>增益</m:t>
                                </m:r>
                              </m:e>
                            </m:mr>
                          </m:m>
                        </m:e>
                      </m:d>
                      <m:d>
                        <m:dPr>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新息</m:t>
                                </m:r>
                              </m:e>
                            </m:mr>
                            <m:mr>
                              <m:e>
                                <m:r>
                                  <a:rPr lang="zh-CN" altLang="en-US" sz="2400" i="1">
                                    <a:solidFill>
                                      <a:srgbClr val="000000"/>
                                    </a:solidFill>
                                    <a:latin typeface="Cambria Math" panose="02040503050406030204" pitchFamily="18" charset="0"/>
                                  </a:rPr>
                                  <m:t>向量</m:t>
                                </m:r>
                              </m:e>
                            </m:mr>
                          </m:m>
                        </m:e>
                      </m:d>
                    </m:oMath>
                  </m:oMathPara>
                </a14:m>
                <a:endParaRPr lang="zh-CN" altLang="en-US" sz="2400" dirty="0"/>
              </a:p>
            </p:txBody>
          </p:sp>
        </mc:Choice>
        <mc:Fallback>
          <p:sp>
            <p:nvSpPr>
              <p:cNvPr id="4" name="Object 9">
                <a:extLst>
                  <a:ext uri="{FF2B5EF4-FFF2-40B4-BE49-F238E27FC236}">
                    <a16:creationId xmlns:a16="http://schemas.microsoft.com/office/drawing/2014/main" id="{BDAA442C-8076-4310-8570-E2052D230319}"/>
                  </a:ext>
                </a:extLst>
              </p:cNvPr>
              <p:cNvSpPr txBox="1">
                <a:spLocks noRot="1" noChangeAspect="1" noMove="1" noResize="1" noEditPoints="1" noAdjustHandles="1" noChangeArrowheads="1" noChangeShapeType="1" noTextEdit="1"/>
              </p:cNvSpPr>
              <p:nvPr/>
            </p:nvSpPr>
            <p:spPr bwMode="auto">
              <a:xfrm>
                <a:off x="3586656" y="3663949"/>
                <a:ext cx="6176961" cy="1411287"/>
              </a:xfrm>
              <a:prstGeom prst="rect">
                <a:avLst/>
              </a:prstGeom>
              <a:blipFill>
                <a:blip r:embed="rId3"/>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Object 8">
                <a:extLst>
                  <a:ext uri="{FF2B5EF4-FFF2-40B4-BE49-F238E27FC236}">
                    <a16:creationId xmlns:a16="http://schemas.microsoft.com/office/drawing/2014/main" id="{8799B903-ADEB-430F-8CFF-5A1C12677A33}"/>
                  </a:ext>
                </a:extLst>
              </p:cNvPr>
              <p:cNvSpPr txBox="1"/>
              <p:nvPr/>
            </p:nvSpPr>
            <p:spPr bwMode="auto">
              <a:xfrm>
                <a:off x="3870325" y="2590801"/>
                <a:ext cx="3960812" cy="603250"/>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𝐗</m:t>
                              </m:r>
                            </m:e>
                          </m:acc>
                        </m:e>
                        <m:sub>
                          <m:r>
                            <a:rPr lang="zh-CN" altLang="en-US" i="1">
                              <a:solidFill>
                                <a:schemeClr val="tx1"/>
                              </a:solidFill>
                              <a:latin typeface="Cambria Math" panose="02040503050406030204" pitchFamily="18" charset="0"/>
                            </a:rPr>
                            <m:t>𝑘</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𝐗</m:t>
                              </m:r>
                            </m:e>
                          </m:acc>
                        </m:e>
                        <m:sub>
                          <m:r>
                            <a:rPr lang="zh-CN" altLang="en-US" i="1">
                              <a:solidFill>
                                <a:schemeClr val="tx1"/>
                              </a:solidFill>
                              <a:latin typeface="Cambria Math" panose="02040503050406030204" pitchFamily="18" charset="0"/>
                            </a:rPr>
                            <m:t>𝑘</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𝐊</m:t>
                          </m:r>
                        </m:e>
                        <m:sub>
                          <m:r>
                            <a:rPr lang="zh-CN" altLang="en-US" i="1">
                              <a:solidFill>
                                <a:schemeClr val="tx1"/>
                              </a:solidFill>
                              <a:latin typeface="Cambria Math" panose="02040503050406030204" pitchFamily="18" charset="0"/>
                            </a:rPr>
                            <m:t>𝑘</m:t>
                          </m:r>
                        </m:sub>
                      </m:sSub>
                      <m:r>
                        <a:rPr lang="zh-CN" altLang="en-US" i="1">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𝐋</m:t>
                          </m:r>
                        </m:e>
                        <m:sub>
                          <m:r>
                            <a:rPr lang="zh-CN" altLang="en-US" i="1">
                              <a:solidFill>
                                <a:schemeClr val="tx1"/>
                              </a:solidFill>
                              <a:latin typeface="Cambria Math" panose="02040503050406030204" pitchFamily="18" charset="0"/>
                            </a:rPr>
                            <m:t>𝑘</m:t>
                          </m:r>
                        </m:sub>
                      </m:sSub>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𝐀</m:t>
                      </m:r>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sPre>
                                <m:sPrePr>
                                  <m:ctrlPr>
                                    <a:rPr lang="zh-CN" altLang="en-US" i="1">
                                      <a:solidFill>
                                        <a:schemeClr val="tx1"/>
                                      </a:solidFill>
                                      <a:latin typeface="Cambria Math" panose="02040503050406030204" pitchFamily="18" charset="0"/>
                                    </a:rPr>
                                  </m:ctrlPr>
                                </m:sPrePr>
                                <m:sub>
                                  <m:r>
                                    <a:rPr lang="zh-CN" altLang="en-US" i="1">
                                      <a:solidFill>
                                        <a:schemeClr val="tx1"/>
                                      </a:solidFill>
                                      <a:latin typeface="Cambria Math" panose="02040503050406030204" pitchFamily="18" charset="0"/>
                                    </a:rPr>
                                    <m:t>𝑘</m:t>
                                  </m:r>
                                </m:sub>
                                <m:sup/>
                                <m:e>
                                  <m:r>
                                    <a:rPr lang="zh-CN" altLang="en-US" i="1">
                                      <a:solidFill>
                                        <a:schemeClr val="tx1"/>
                                      </a:solidFill>
                                      <a:latin typeface="Cambria Math" panose="02040503050406030204" pitchFamily="18" charset="0"/>
                                    </a:rPr>
                                    <m:t>𝐗</m:t>
                                  </m:r>
                                </m:e>
                              </m:sPre>
                            </m:e>
                          </m:acc>
                        </m:e>
                        <m:sub>
                          <m:r>
                            <a:rPr lang="zh-CN" altLang="en-US" i="1">
                              <a:solidFill>
                                <a:schemeClr val="tx1"/>
                              </a:solidFill>
                              <a:latin typeface="Cambria Math" panose="02040503050406030204" pitchFamily="18" charset="0"/>
                            </a:rPr>
                            <m:t>𝑘</m:t>
                          </m:r>
                        </m:sub>
                      </m:sSub>
                      <m:r>
                        <a:rPr lang="zh-CN" altLang="en-US" i="1">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p:sp>
            <p:nvSpPr>
              <p:cNvPr id="5" name="Object 8">
                <a:extLst>
                  <a:ext uri="{FF2B5EF4-FFF2-40B4-BE49-F238E27FC236}">
                    <a16:creationId xmlns:a16="http://schemas.microsoft.com/office/drawing/2014/main" id="{8799B903-ADEB-430F-8CFF-5A1C12677A33}"/>
                  </a:ext>
                </a:extLst>
              </p:cNvPr>
              <p:cNvSpPr txBox="1">
                <a:spLocks noRot="1" noChangeAspect="1" noMove="1" noResize="1" noEditPoints="1" noAdjustHandles="1" noChangeArrowheads="1" noChangeShapeType="1" noTextEdit="1"/>
              </p:cNvSpPr>
              <p:nvPr/>
            </p:nvSpPr>
            <p:spPr bwMode="auto">
              <a:xfrm>
                <a:off x="3870325" y="2590801"/>
                <a:ext cx="3960812" cy="603250"/>
              </a:xfrm>
              <a:prstGeom prst="rect">
                <a:avLst/>
              </a:prstGeom>
              <a:blipFill>
                <a:blip r:embed="rId4"/>
                <a:stretch>
                  <a:fillRect/>
                </a:stretch>
              </a:blipFill>
              <a:ln>
                <a:noFill/>
              </a:ln>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9BE77E4F-AF4C-48FD-B947-2AEC6A01EF1C}"/>
                  </a:ext>
                </a:extLst>
              </p:cNvPr>
              <p:cNvSpPr txBox="1"/>
              <p:nvPr/>
            </p:nvSpPr>
            <p:spPr>
              <a:xfrm>
                <a:off x="4467225" y="5350869"/>
                <a:ext cx="2207912" cy="480131"/>
              </a:xfrm>
              <a:prstGeom prst="rect">
                <a:avLst/>
              </a:prstGeom>
              <a:noFill/>
            </p:spPr>
            <p:txBody>
              <a:bodyPr wrap="none" lIns="0" tIns="0" rIns="0" bIns="0" rtlCol="0">
                <a:spAutoFit/>
              </a:bodyPr>
              <a:lstStyle/>
              <a:p>
                <a:pPr>
                  <a:lnSpc>
                    <a:spcPct val="130000"/>
                  </a:lnSpc>
                  <a:spcBef>
                    <a:spcPts val="600"/>
                  </a:spcBef>
                </a:pPr>
                <a14:m>
                  <m:oMathPara xmlns:m="http://schemas.openxmlformats.org/officeDocument/2006/math">
                    <m:oMathParaPr>
                      <m:jc m:val="centerGroup"/>
                    </m:oMathParaPr>
                    <m:oMath xmlns:m="http://schemas.openxmlformats.org/officeDocument/2006/math">
                      <m:sSub>
                        <m:sSubPr>
                          <m:ctrlPr>
                            <a:rPr lang="en-US" altLang="zh-CN" sz="2400" b="0" i="1" kern="0" smtClean="0">
                              <a:latin typeface="Cambria Math" panose="02040503050406030204" pitchFamily="18" charset="0"/>
                              <a:ea typeface="微软雅黑" panose="020B0503020204020204" pitchFamily="34" charset="-122"/>
                              <a:cs typeface="+mn-ea"/>
                              <a:sym typeface="+mn-lt"/>
                            </a:rPr>
                          </m:ctrlPr>
                        </m:sSubPr>
                        <m:e>
                          <m:r>
                            <a:rPr lang="en-US" altLang="zh-CN" sz="2400" b="0" i="1" kern="0" smtClean="0">
                              <a:latin typeface="Cambria Math" panose="02040503050406030204" pitchFamily="18" charset="0"/>
                              <a:ea typeface="微软雅黑" panose="020B0503020204020204" pitchFamily="34" charset="-122"/>
                              <a:cs typeface="+mn-ea"/>
                              <a:sym typeface="+mn-lt"/>
                            </a:rPr>
                            <m:t>𝑉</m:t>
                          </m:r>
                        </m:e>
                        <m:sub>
                          <m:r>
                            <a:rPr lang="en-US" altLang="zh-CN" sz="2400" b="0" i="1" kern="0" smtClean="0">
                              <a:latin typeface="Cambria Math" panose="02040503050406030204" pitchFamily="18" charset="0"/>
                              <a:ea typeface="微软雅黑" panose="020B0503020204020204" pitchFamily="34" charset="-122"/>
                              <a:cs typeface="+mn-ea"/>
                              <a:sym typeface="+mn-lt"/>
                            </a:rPr>
                            <m:t>𝐾</m:t>
                          </m:r>
                        </m:sub>
                      </m:sSub>
                      <m:r>
                        <a:rPr lang="en-US" altLang="zh-CN" sz="2400" b="0" i="1" kern="0" smtClean="0">
                          <a:latin typeface="Cambria Math" panose="02040503050406030204" pitchFamily="18" charset="0"/>
                          <a:ea typeface="微软雅黑" panose="020B0503020204020204" pitchFamily="34" charset="-122"/>
                          <a:cs typeface="+mn-ea"/>
                          <a:sym typeface="+mn-lt"/>
                        </a:rPr>
                        <m:t>=</m:t>
                      </m:r>
                      <m:sSub>
                        <m:sSubPr>
                          <m:ctrlPr>
                            <a:rPr lang="en-US" altLang="zh-CN" sz="2400" i="1" kern="0" smtClean="0">
                              <a:latin typeface="Cambria Math" panose="02040503050406030204" pitchFamily="18" charset="0"/>
                              <a:ea typeface="微软雅黑" panose="020B0503020204020204" pitchFamily="34" charset="-122"/>
                              <a:cs typeface="+mn-ea"/>
                              <a:sym typeface="+mn-lt"/>
                            </a:rPr>
                          </m:ctrlPr>
                        </m:sSubPr>
                        <m:e>
                          <m:r>
                            <a:rPr lang="en-US" altLang="zh-CN" sz="2400" b="0" i="1" kern="0" smtClean="0">
                              <a:latin typeface="Cambria Math" panose="02040503050406030204" pitchFamily="18" charset="0"/>
                              <a:ea typeface="微软雅黑" panose="020B0503020204020204" pitchFamily="34" charset="-122"/>
                              <a:cs typeface="+mn-ea"/>
                              <a:sym typeface="+mn-lt"/>
                            </a:rPr>
                            <m:t>𝐴</m:t>
                          </m:r>
                        </m:e>
                        <m:sub>
                          <m:r>
                            <m:rPr>
                              <m:sty m:val="p"/>
                            </m:rPr>
                            <a:rPr lang="en-US" altLang="zh-CN" sz="2400" i="1" kern="0">
                              <a:latin typeface="Cambria Math" panose="02040503050406030204" pitchFamily="18" charset="0"/>
                              <a:ea typeface="微软雅黑" panose="020B0503020204020204" pitchFamily="34" charset="-122"/>
                              <a:cs typeface="+mn-ea"/>
                              <a:sym typeface="+mn-lt"/>
                            </a:rPr>
                            <m:t>k</m:t>
                          </m:r>
                        </m:sub>
                      </m:sSub>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𝐗</m:t>
                              </m:r>
                            </m:e>
                          </m:acc>
                        </m:e>
                        <m:sub>
                          <m:r>
                            <a:rPr lang="zh-CN" altLang="en-US" sz="2400" i="1">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𝑘</m:t>
                          </m:r>
                        </m:sub>
                      </m:sSub>
                    </m:oMath>
                  </m:oMathPara>
                </a14:m>
                <a:endParaRPr lang="zh-CN" altLang="en-US" sz="2400" kern="0" dirty="0">
                  <a:latin typeface="微软雅黑" panose="020B0503020204020204" pitchFamily="34" charset="-122"/>
                  <a:ea typeface="微软雅黑" panose="020B0503020204020204" pitchFamily="34" charset="-122"/>
                  <a:cs typeface="+mn-ea"/>
                  <a:sym typeface="+mn-lt"/>
                </a:endParaRPr>
              </a:p>
            </p:txBody>
          </p:sp>
        </mc:Choice>
        <mc:Fallback>
          <p:sp>
            <p:nvSpPr>
              <p:cNvPr id="10" name="文本框 9">
                <a:extLst>
                  <a:ext uri="{FF2B5EF4-FFF2-40B4-BE49-F238E27FC236}">
                    <a16:creationId xmlns:a16="http://schemas.microsoft.com/office/drawing/2014/main" id="{9BE77E4F-AF4C-48FD-B947-2AEC6A01EF1C}"/>
                  </a:ext>
                </a:extLst>
              </p:cNvPr>
              <p:cNvSpPr txBox="1">
                <a:spLocks noRot="1" noChangeAspect="1" noMove="1" noResize="1" noEditPoints="1" noAdjustHandles="1" noChangeArrowheads="1" noChangeShapeType="1" noTextEdit="1"/>
              </p:cNvSpPr>
              <p:nvPr/>
            </p:nvSpPr>
            <p:spPr>
              <a:xfrm>
                <a:off x="4467225" y="5350869"/>
                <a:ext cx="2207912" cy="480131"/>
              </a:xfrm>
              <a:prstGeom prst="rect">
                <a:avLst/>
              </a:prstGeom>
              <a:blipFill>
                <a:blip r:embed="rId5"/>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11ED485-C5F0-46E8-8912-15BDFCC05855}"/>
              </a:ext>
            </a:extLst>
          </p:cNvPr>
          <p:cNvSpPr txBox="1"/>
          <p:nvPr/>
        </p:nvSpPr>
        <p:spPr>
          <a:xfrm>
            <a:off x="685800" y="1547528"/>
            <a:ext cx="2628900" cy="453457"/>
          </a:xfrm>
          <a:prstGeom prst="rect">
            <a:avLst/>
          </a:prstGeom>
          <a:noFill/>
        </p:spPr>
        <p:txBody>
          <a:bodyPr wrap="square" rtlCol="0">
            <a:spAutoFit/>
          </a:bodyPr>
          <a:lstStyle/>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Kalman</a:t>
            </a:r>
            <a:r>
              <a:rPr lang="zh-CN" altLang="en-US" sz="2000" kern="0" dirty="0">
                <a:latin typeface="微软雅黑" panose="020B0503020204020204" pitchFamily="34" charset="-122"/>
                <a:ea typeface="微软雅黑" panose="020B0503020204020204" pitchFamily="34" charset="-122"/>
                <a:cs typeface="+mn-ea"/>
                <a:sym typeface="+mn-lt"/>
              </a:rPr>
              <a:t>滤波增益矩阵：</a:t>
            </a:r>
          </a:p>
        </p:txBody>
      </p:sp>
      <p:sp>
        <p:nvSpPr>
          <p:cNvPr id="12" name="文本框 11">
            <a:extLst>
              <a:ext uri="{FF2B5EF4-FFF2-40B4-BE49-F238E27FC236}">
                <a16:creationId xmlns:a16="http://schemas.microsoft.com/office/drawing/2014/main" id="{84155D31-FEE1-4AE3-A31E-18770F7352AB}"/>
              </a:ext>
            </a:extLst>
          </p:cNvPr>
          <p:cNvSpPr txBox="1"/>
          <p:nvPr/>
        </p:nvSpPr>
        <p:spPr>
          <a:xfrm>
            <a:off x="539750" y="3916136"/>
            <a:ext cx="2921000" cy="453457"/>
          </a:xfrm>
          <a:prstGeom prst="rect">
            <a:avLst/>
          </a:prstGeom>
          <a:noFill/>
        </p:spPr>
        <p:txBody>
          <a:bodyPr wrap="square" rtlCol="0">
            <a:spAutoFit/>
          </a:bodyPr>
          <a:lstStyle/>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Kalman</a:t>
            </a:r>
            <a:r>
              <a:rPr lang="zh-CN" altLang="en-US" sz="2000" kern="0" dirty="0">
                <a:latin typeface="微软雅黑" panose="020B0503020204020204" pitchFamily="34" charset="-122"/>
                <a:ea typeface="微软雅黑" panose="020B0503020204020204" pitchFamily="34" charset="-122"/>
                <a:cs typeface="+mn-ea"/>
                <a:sym typeface="+mn-lt"/>
              </a:rPr>
              <a:t>滤波基本递推解：</a:t>
            </a:r>
          </a:p>
        </p:txBody>
      </p:sp>
    </p:spTree>
    <p:extLst>
      <p:ext uri="{BB962C8B-B14F-4D97-AF65-F5344CB8AC3E}">
        <p14:creationId xmlns:p14="http://schemas.microsoft.com/office/powerpoint/2010/main" val="37775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6BED456-EFC3-44A2-99D6-4F76E84C5435}"/>
              </a:ext>
            </a:extLst>
          </p:cNvPr>
          <p:cNvSpPr txBox="1"/>
          <p:nvPr/>
        </p:nvSpPr>
        <p:spPr>
          <a:xfrm>
            <a:off x="1536700" y="1498600"/>
            <a:ext cx="1409700" cy="453457"/>
          </a:xfrm>
          <a:prstGeom prst="rect">
            <a:avLst/>
          </a:prstGeom>
          <a:noFill/>
        </p:spPr>
        <p:txBody>
          <a:bodyPr wrap="squar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算法步骤：</a:t>
            </a:r>
            <a:endParaRPr lang="en-US" altLang="zh-CN" sz="2000" kern="0" dirty="0">
              <a:latin typeface="微软雅黑" panose="020B0503020204020204" pitchFamily="34" charset="-122"/>
              <a:ea typeface="微软雅黑" panose="020B0503020204020204" pitchFamily="34" charset="-122"/>
              <a:cs typeface="+mn-ea"/>
              <a:sym typeface="+mn-lt"/>
            </a:endParaRPr>
          </a:p>
        </p:txBody>
      </p:sp>
      <p:sp>
        <p:nvSpPr>
          <p:cNvPr id="4" name="文本框 3">
            <a:extLst>
              <a:ext uri="{FF2B5EF4-FFF2-40B4-BE49-F238E27FC236}">
                <a16:creationId xmlns:a16="http://schemas.microsoft.com/office/drawing/2014/main" id="{BBEA0EF5-38A3-42F2-933F-1D35CD6C3711}"/>
              </a:ext>
            </a:extLst>
          </p:cNvPr>
          <p:cNvSpPr txBox="1"/>
          <p:nvPr/>
        </p:nvSpPr>
        <p:spPr>
          <a:xfrm>
            <a:off x="1536700" y="2146300"/>
            <a:ext cx="6629400" cy="3315780"/>
          </a:xfrm>
          <a:prstGeom prst="rect">
            <a:avLst/>
          </a:prstGeom>
          <a:noFill/>
        </p:spPr>
        <p:txBody>
          <a:bodyPr wrap="square" rtlCol="0">
            <a:spAutoFit/>
          </a:bodyPr>
          <a:lstStyle/>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1.</a:t>
            </a:r>
            <a:r>
              <a:rPr lang="zh-CN" altLang="en-US" sz="2000" kern="0" dirty="0">
                <a:latin typeface="微软雅黑" panose="020B0503020204020204" pitchFamily="34" charset="-122"/>
                <a:ea typeface="微软雅黑" panose="020B0503020204020204" pitchFamily="34" charset="-122"/>
                <a:cs typeface="+mn-ea"/>
                <a:sym typeface="+mn-lt"/>
              </a:rPr>
              <a:t>存储</a:t>
            </a:r>
            <a:r>
              <a:rPr lang="en-US" altLang="zh-CN" sz="2000" kern="0" dirty="0">
                <a:latin typeface="微软雅黑" panose="020B0503020204020204" pitchFamily="34" charset="-122"/>
                <a:ea typeface="微软雅黑" panose="020B0503020204020204" pitchFamily="34" charset="-122"/>
                <a:cs typeface="+mn-ea"/>
                <a:sym typeface="+mn-lt"/>
              </a:rPr>
              <a:t>Tk-1</a:t>
            </a:r>
            <a:r>
              <a:rPr lang="zh-CN" altLang="en-US" sz="2000" kern="0" dirty="0">
                <a:latin typeface="微软雅黑" panose="020B0503020204020204" pitchFamily="34" charset="-122"/>
                <a:ea typeface="微软雅黑" panose="020B0503020204020204" pitchFamily="34" charset="-122"/>
                <a:cs typeface="+mn-ea"/>
                <a:sym typeface="+mn-lt"/>
              </a:rPr>
              <a:t>时刻的最优状态估计和协方差矩阵</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2.</a:t>
            </a:r>
            <a:r>
              <a:rPr lang="zh-CN" altLang="en-US" sz="2000" kern="0" dirty="0">
                <a:latin typeface="微软雅黑" panose="020B0503020204020204" pitchFamily="34" charset="-122"/>
                <a:ea typeface="微软雅黑" panose="020B0503020204020204" pitchFamily="34" charset="-122"/>
                <a:cs typeface="+mn-ea"/>
                <a:sym typeface="+mn-lt"/>
              </a:rPr>
              <a:t>计算预测状态向量</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3.</a:t>
            </a:r>
            <a:r>
              <a:rPr lang="zh-CN" altLang="en-US" sz="2000" kern="0" dirty="0">
                <a:latin typeface="微软雅黑" panose="020B0503020204020204" pitchFamily="34" charset="-122"/>
                <a:ea typeface="微软雅黑" panose="020B0503020204020204" pitchFamily="34" charset="-122"/>
                <a:cs typeface="+mn-ea"/>
                <a:sym typeface="+mn-lt"/>
              </a:rPr>
              <a:t>计算预测状态的协方差矩阵</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4.</a:t>
            </a:r>
            <a:r>
              <a:rPr lang="zh-CN" altLang="en-US" sz="2000" kern="0" dirty="0">
                <a:latin typeface="微软雅黑" panose="020B0503020204020204" pitchFamily="34" charset="-122"/>
                <a:ea typeface="微软雅黑" panose="020B0503020204020204" pitchFamily="34" charset="-122"/>
                <a:cs typeface="+mn-ea"/>
                <a:sym typeface="+mn-lt"/>
              </a:rPr>
              <a:t>计算新息向量和协方差矩阵</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5.</a:t>
            </a:r>
            <a:r>
              <a:rPr lang="zh-CN" altLang="en-US" sz="2000" kern="0" dirty="0">
                <a:latin typeface="微软雅黑" panose="020B0503020204020204" pitchFamily="34" charset="-122"/>
                <a:ea typeface="微软雅黑" panose="020B0503020204020204" pitchFamily="34" charset="-122"/>
                <a:cs typeface="+mn-ea"/>
                <a:sym typeface="+mn-lt"/>
              </a:rPr>
              <a:t>计算</a:t>
            </a:r>
            <a:r>
              <a:rPr lang="en-US" altLang="zh-CN" sz="2000" kern="0" dirty="0">
                <a:latin typeface="微软雅黑" panose="020B0503020204020204" pitchFamily="34" charset="-122"/>
                <a:ea typeface="微软雅黑" panose="020B0503020204020204" pitchFamily="34" charset="-122"/>
                <a:cs typeface="+mn-ea"/>
                <a:sym typeface="+mn-lt"/>
              </a:rPr>
              <a:t>Kalman</a:t>
            </a:r>
            <a:r>
              <a:rPr lang="zh-CN" altLang="en-US" sz="2000" kern="0" dirty="0">
                <a:latin typeface="微软雅黑" panose="020B0503020204020204" pitchFamily="34" charset="-122"/>
                <a:ea typeface="微软雅黑" panose="020B0503020204020204" pitchFamily="34" charset="-122"/>
                <a:cs typeface="+mn-ea"/>
                <a:sym typeface="+mn-lt"/>
              </a:rPr>
              <a:t>滤波增益矩阵</a:t>
            </a:r>
            <a:r>
              <a:rPr lang="en-US" altLang="zh-CN" sz="2000" kern="0" dirty="0">
                <a:latin typeface="微软雅黑" panose="020B0503020204020204" pitchFamily="34" charset="-122"/>
                <a:ea typeface="微软雅黑" panose="020B0503020204020204" pitchFamily="34" charset="-122"/>
                <a:cs typeface="+mn-ea"/>
                <a:sym typeface="+mn-lt"/>
              </a:rPr>
              <a:t>K</a:t>
            </a: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6.</a:t>
            </a:r>
            <a:r>
              <a:rPr lang="zh-CN" altLang="en-US" sz="2000" kern="0" dirty="0">
                <a:latin typeface="微软雅黑" panose="020B0503020204020204" pitchFamily="34" charset="-122"/>
                <a:ea typeface="微软雅黑" panose="020B0503020204020204" pitchFamily="34" charset="-122"/>
                <a:cs typeface="+mn-ea"/>
                <a:sym typeface="+mn-lt"/>
              </a:rPr>
              <a:t>求解得到新的状态估计值和新的协方差矩阵</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7.</a:t>
            </a:r>
            <a:r>
              <a:rPr lang="zh-CN" altLang="en-US" sz="2000" kern="0" dirty="0">
                <a:latin typeface="微软雅黑" panose="020B0503020204020204" pitchFamily="34" charset="-122"/>
                <a:ea typeface="微软雅黑" panose="020B0503020204020204" pitchFamily="34" charset="-122"/>
                <a:cs typeface="+mn-ea"/>
                <a:sym typeface="+mn-lt"/>
              </a:rPr>
              <a:t>令</a:t>
            </a:r>
            <a:r>
              <a:rPr lang="en-US" altLang="zh-CN" sz="2000" kern="0" dirty="0">
                <a:latin typeface="微软雅黑" panose="020B0503020204020204" pitchFamily="34" charset="-122"/>
                <a:ea typeface="微软雅黑" panose="020B0503020204020204" pitchFamily="34" charset="-122"/>
                <a:cs typeface="+mn-ea"/>
                <a:sym typeface="+mn-lt"/>
              </a:rPr>
              <a:t>k=k+1</a:t>
            </a:r>
            <a:r>
              <a:rPr lang="zh-CN" altLang="en-US" sz="2000" kern="0" dirty="0">
                <a:latin typeface="微软雅黑" panose="020B0503020204020204" pitchFamily="34" charset="-122"/>
                <a:ea typeface="微软雅黑" panose="020B0503020204020204" pitchFamily="34" charset="-122"/>
                <a:cs typeface="+mn-ea"/>
                <a:sym typeface="+mn-lt"/>
              </a:rPr>
              <a:t>，回到第一步，不断迭代</a:t>
            </a:r>
            <a:endParaRPr lang="en-US" altLang="zh-CN" sz="2000" kern="0" dirty="0">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mc:Choice xmlns:a14="http://schemas.microsoft.com/office/drawing/2010/main" Requires="a14">
          <p:sp>
            <p:nvSpPr>
              <p:cNvPr id="5" name="Object 6">
                <a:extLst>
                  <a:ext uri="{FF2B5EF4-FFF2-40B4-BE49-F238E27FC236}">
                    <a16:creationId xmlns:a16="http://schemas.microsoft.com/office/drawing/2014/main" id="{427BD316-51FD-42CC-81EA-FB1204C96016}"/>
                  </a:ext>
                </a:extLst>
              </p:cNvPr>
              <p:cNvSpPr txBox="1"/>
              <p:nvPr/>
            </p:nvSpPr>
            <p:spPr bwMode="auto">
              <a:xfrm>
                <a:off x="3976688" y="2651125"/>
                <a:ext cx="2030412" cy="501650"/>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𝚽</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oMath>
                  </m:oMathPara>
                </a14:m>
                <a:endParaRPr lang="zh-CN" altLang="en-US" dirty="0"/>
              </a:p>
            </p:txBody>
          </p:sp>
        </mc:Choice>
        <mc:Fallback>
          <p:sp>
            <p:nvSpPr>
              <p:cNvPr id="5" name="Object 6">
                <a:extLst>
                  <a:ext uri="{FF2B5EF4-FFF2-40B4-BE49-F238E27FC236}">
                    <a16:creationId xmlns:a16="http://schemas.microsoft.com/office/drawing/2014/main" id="{427BD316-51FD-42CC-81EA-FB1204C96016}"/>
                  </a:ext>
                </a:extLst>
              </p:cNvPr>
              <p:cNvSpPr txBox="1">
                <a:spLocks noRot="1" noChangeAspect="1" noMove="1" noResize="1" noEditPoints="1" noAdjustHandles="1" noChangeArrowheads="1" noChangeShapeType="1" noTextEdit="1"/>
              </p:cNvSpPr>
              <p:nvPr/>
            </p:nvSpPr>
            <p:spPr bwMode="auto">
              <a:xfrm>
                <a:off x="3976688" y="2651125"/>
                <a:ext cx="2030412" cy="501650"/>
              </a:xfrm>
              <a:prstGeom prst="rect">
                <a:avLst/>
              </a:prstGeom>
              <a:blipFill>
                <a:blip r:embed="rId2"/>
                <a:stretch>
                  <a:fillRect/>
                </a:stretch>
              </a:blipFill>
              <a:ln>
                <a:noFill/>
              </a:ln>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bject 14">
                <a:extLst>
                  <a:ext uri="{FF2B5EF4-FFF2-40B4-BE49-F238E27FC236}">
                    <a16:creationId xmlns:a16="http://schemas.microsoft.com/office/drawing/2014/main" id="{A3FFC9E6-B2C8-4B36-9CF3-A80514245D09}"/>
                  </a:ext>
                </a:extLst>
              </p:cNvPr>
              <p:cNvSpPr txBox="1"/>
              <p:nvPr/>
            </p:nvSpPr>
            <p:spPr bwMode="auto">
              <a:xfrm>
                <a:off x="4979194" y="3161506"/>
                <a:ext cx="3973512" cy="534987"/>
              </a:xfrm>
              <a:prstGeom prst="rect">
                <a:avLst/>
              </a:prstGeom>
              <a:noFill/>
              <a:ln>
                <a:noFill/>
              </a:ln>
              <a:effectLst/>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𝚺</m:t>
                          </m:r>
                        </m:e>
                        <m: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𝐤</m:t>
                              </m:r>
                            </m:sub>
                          </m:sSub>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𝚽</m:t>
                          </m:r>
                        </m:e>
                        <m:sub>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𝟏</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𝚺</m:t>
                          </m:r>
                        </m:e>
                        <m: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𝐗</m:t>
                                  </m:r>
                                </m:e>
                              </m:acc>
                            </m:e>
                            <m:sub>
                              <m:r>
                                <a:rPr lang="zh-CN" altLang="en-US" i="1">
                                  <a:solidFill>
                                    <a:srgbClr val="000000"/>
                                  </a:solidFill>
                                  <a:latin typeface="Cambria Math" panose="02040503050406030204" pitchFamily="18" charset="0"/>
                                </a:rPr>
                                <m:t>𝐤</m:t>
                              </m:r>
                            </m:sub>
                          </m:sSub>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𝚽</m:t>
                          </m:r>
                        </m:e>
                        <m:sub>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𝟏</m:t>
                          </m:r>
                        </m:sub>
                        <m:sup>
                          <m:r>
                            <a:rPr lang="zh-CN" altLang="en-US" i="1">
                              <a:solidFill>
                                <a:srgbClr val="000000"/>
                              </a:solidFill>
                              <a:latin typeface="Cambria Math" panose="02040503050406030204" pitchFamily="18" charset="0"/>
                            </a:rPr>
                            <m:t>𝐓</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𝚺</m:t>
                          </m:r>
                        </m:e>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𝐖</m:t>
                              </m:r>
                            </m:e>
                            <m:sub>
                              <m:r>
                                <a:rPr lang="zh-CN" altLang="en-US" i="1">
                                  <a:solidFill>
                                    <a:srgbClr val="000000"/>
                                  </a:solidFill>
                                  <a:latin typeface="Cambria Math" panose="02040503050406030204" pitchFamily="18" charset="0"/>
                                </a:rPr>
                                <m:t>𝐤</m:t>
                              </m:r>
                            </m:sub>
                          </m:sSub>
                        </m:sub>
                      </m:sSub>
                    </m:oMath>
                  </m:oMathPara>
                </a14:m>
                <a:endParaRPr lang="zh-CN" altLang="en-US" dirty="0"/>
              </a:p>
            </p:txBody>
          </p:sp>
        </mc:Choice>
        <mc:Fallback>
          <p:sp>
            <p:nvSpPr>
              <p:cNvPr id="8" name="Object 14">
                <a:extLst>
                  <a:ext uri="{FF2B5EF4-FFF2-40B4-BE49-F238E27FC236}">
                    <a16:creationId xmlns:a16="http://schemas.microsoft.com/office/drawing/2014/main" id="{A3FFC9E6-B2C8-4B36-9CF3-A80514245D09}"/>
                  </a:ext>
                </a:extLst>
              </p:cNvPr>
              <p:cNvSpPr txBox="1">
                <a:spLocks noRot="1" noChangeAspect="1" noMove="1" noResize="1" noEditPoints="1" noAdjustHandles="1" noChangeArrowheads="1" noChangeShapeType="1" noTextEdit="1"/>
              </p:cNvSpPr>
              <p:nvPr/>
            </p:nvSpPr>
            <p:spPr bwMode="auto">
              <a:xfrm>
                <a:off x="4979194" y="3161506"/>
                <a:ext cx="3973512" cy="534987"/>
              </a:xfrm>
              <a:prstGeom prst="rect">
                <a:avLst/>
              </a:prstGeom>
              <a:blipFill>
                <a:blip r:embed="rId3"/>
                <a:stretch>
                  <a:fillRect/>
                </a:stretch>
              </a:blipFill>
              <a:ln>
                <a:noFill/>
              </a:ln>
              <a:effectLst/>
              <a:extLst/>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4814DF89-EB7F-4806-9014-FE8A5D36670B}"/>
              </a:ext>
            </a:extLst>
          </p:cNvPr>
          <p:cNvSpPr/>
          <p:nvPr/>
        </p:nvSpPr>
        <p:spPr>
          <a:xfrm>
            <a:off x="1536700" y="5698542"/>
            <a:ext cx="6096000" cy="646331"/>
          </a:xfrm>
          <a:prstGeom prst="rect">
            <a:avLst/>
          </a:prstGeom>
        </p:spPr>
        <p:txBody>
          <a:bodyPr>
            <a:spAutoFit/>
          </a:bodyPr>
          <a:lstStyle/>
          <a:p>
            <a:r>
              <a:rPr lang="zh-CN" altLang="en-US" dirty="0"/>
              <a:t>http://www.bzarg.com/p/how-a-kalman-filter-works-in-pictures/</a:t>
            </a:r>
          </a:p>
        </p:txBody>
      </p:sp>
    </p:spTree>
    <p:extLst>
      <p:ext uri="{BB962C8B-B14F-4D97-AF65-F5344CB8AC3E}">
        <p14:creationId xmlns:p14="http://schemas.microsoft.com/office/powerpoint/2010/main" val="78765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9D46286-F2E3-4FF6-B98E-985016705FE6}"/>
              </a:ext>
            </a:extLst>
          </p:cNvPr>
          <p:cNvSpPr txBox="1"/>
          <p:nvPr/>
        </p:nvSpPr>
        <p:spPr>
          <a:xfrm>
            <a:off x="1219200" y="1620582"/>
            <a:ext cx="3746500" cy="1884618"/>
          </a:xfrm>
          <a:prstGeom prst="rect">
            <a:avLst/>
          </a:prstGeom>
          <a:noFill/>
        </p:spPr>
        <p:txBody>
          <a:bodyPr wrap="squar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卡尔曼滤波算法存在的问题：</a:t>
            </a:r>
            <a:endParaRPr lang="en-US" altLang="zh-CN" sz="2000" kern="0" dirty="0">
              <a:latin typeface="微软雅黑" panose="020B0503020204020204" pitchFamily="34" charset="-122"/>
              <a:ea typeface="微软雅黑" panose="020B0503020204020204" pitchFamily="34" charset="-122"/>
              <a:cs typeface="+mn-ea"/>
              <a:sym typeface="+mn-lt"/>
            </a:endParaRPr>
          </a:p>
          <a:p>
            <a:pPr marL="457200" indent="-457200">
              <a:lnSpc>
                <a:spcPct val="130000"/>
              </a:lnSpc>
              <a:spcBef>
                <a:spcPts val="600"/>
              </a:spcBef>
              <a:buAutoNum type="arabicPeriod"/>
            </a:pPr>
            <a:r>
              <a:rPr lang="zh-CN" altLang="en-US" sz="2000" kern="0" dirty="0">
                <a:latin typeface="微软雅黑" panose="020B0503020204020204" pitchFamily="34" charset="-122"/>
                <a:ea typeface="微软雅黑" panose="020B0503020204020204" pitchFamily="34" charset="-122"/>
                <a:cs typeface="+mn-ea"/>
                <a:sym typeface="+mn-lt"/>
              </a:rPr>
              <a:t>动力学模型是否足够精确？</a:t>
            </a:r>
            <a:endParaRPr lang="en-US" altLang="zh-CN" sz="2000" kern="0" dirty="0">
              <a:latin typeface="微软雅黑" panose="020B0503020204020204" pitchFamily="34" charset="-122"/>
              <a:ea typeface="微软雅黑" panose="020B0503020204020204" pitchFamily="34" charset="-122"/>
              <a:cs typeface="+mn-ea"/>
              <a:sym typeface="+mn-lt"/>
            </a:endParaRPr>
          </a:p>
          <a:p>
            <a:pPr marL="457200" indent="-457200">
              <a:lnSpc>
                <a:spcPct val="130000"/>
              </a:lnSpc>
              <a:spcBef>
                <a:spcPts val="600"/>
              </a:spcBef>
              <a:buAutoNum type="arabicPeriod"/>
            </a:pPr>
            <a:r>
              <a:rPr lang="zh-CN" altLang="en-US" sz="2000" kern="0" dirty="0">
                <a:latin typeface="微软雅黑" panose="020B0503020204020204" pitchFamily="34" charset="-122"/>
                <a:ea typeface="微软雅黑" panose="020B0503020204020204" pitchFamily="34" charset="-122"/>
                <a:cs typeface="+mn-ea"/>
                <a:sym typeface="+mn-lt"/>
              </a:rPr>
              <a:t>观测模型是否足够精确？</a:t>
            </a:r>
            <a:endParaRPr lang="en-US" altLang="zh-CN" sz="2000" kern="0" dirty="0">
              <a:latin typeface="微软雅黑" panose="020B0503020204020204" pitchFamily="34" charset="-122"/>
              <a:ea typeface="微软雅黑" panose="020B0503020204020204" pitchFamily="34" charset="-122"/>
              <a:cs typeface="+mn-ea"/>
              <a:sym typeface="+mn-lt"/>
            </a:endParaRPr>
          </a:p>
          <a:p>
            <a:pPr marL="457200" indent="-457200">
              <a:lnSpc>
                <a:spcPct val="130000"/>
              </a:lnSpc>
              <a:spcBef>
                <a:spcPts val="600"/>
              </a:spcBef>
              <a:buAutoNum type="arabicPeriod"/>
            </a:pPr>
            <a:r>
              <a:rPr lang="zh-CN" altLang="en-US" sz="2000" kern="0" dirty="0">
                <a:solidFill>
                  <a:srgbClr val="FF0000"/>
                </a:solidFill>
                <a:latin typeface="微软雅黑" panose="020B0503020204020204" pitchFamily="34" charset="-122"/>
                <a:ea typeface="微软雅黑" panose="020B0503020204020204" pitchFamily="34" charset="-122"/>
                <a:cs typeface="+mn-ea"/>
                <a:sym typeface="+mn-lt"/>
              </a:rPr>
              <a:t>误差是否满足高斯分布？</a:t>
            </a:r>
            <a:endParaRPr lang="en-US" altLang="zh-CN" sz="2000" kern="0" dirty="0">
              <a:solidFill>
                <a:srgbClr val="FF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12647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063ECC5-4082-46A4-ADE5-9D4C2C3CE279}"/>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6627331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7"/>
</p:tagLst>
</file>

<file path=ppt/tags/tag2.xml><?xml version="1.0" encoding="utf-8"?>
<p:tagLst xmlns:a="http://schemas.openxmlformats.org/drawingml/2006/main" xmlns:r="http://schemas.openxmlformats.org/officeDocument/2006/relationships" xmlns:p="http://schemas.openxmlformats.org/presentationml/2006/main">
  <p:tag name="TIMING" val="|15.2|22.4|9.6|1.6"/>
</p:tagLst>
</file>

<file path=ppt/tags/tag3.xml><?xml version="1.0" encoding="utf-8"?>
<p:tagLst xmlns:a="http://schemas.openxmlformats.org/drawingml/2006/main" xmlns:r="http://schemas.openxmlformats.org/officeDocument/2006/relationships" xmlns:p="http://schemas.openxmlformats.org/presentationml/2006/main">
  <p:tag name="TIMING" val="|4.2|2.3|1.3"/>
</p:tagLst>
</file>

<file path=ppt/tags/tag4.xml><?xml version="1.0" encoding="utf-8"?>
<p:tagLst xmlns:a="http://schemas.openxmlformats.org/drawingml/2006/main" xmlns:r="http://schemas.openxmlformats.org/officeDocument/2006/relationships" xmlns:p="http://schemas.openxmlformats.org/presentationml/2006/main">
  <p:tag name="TIMING" val="|24.1|3.9|23.2"/>
</p:tagLst>
</file>

<file path=ppt/tags/tag5.xml><?xml version="1.0" encoding="utf-8"?>
<p:tagLst xmlns:a="http://schemas.openxmlformats.org/drawingml/2006/main" xmlns:r="http://schemas.openxmlformats.org/officeDocument/2006/relationships" xmlns:p="http://schemas.openxmlformats.org/presentationml/2006/main">
  <p:tag name="TIMING" val="|46.7|15.3"/>
</p:tagLst>
</file>

<file path=ppt/tags/tag6.xml><?xml version="1.0" encoding="utf-8"?>
<p:tagLst xmlns:a="http://schemas.openxmlformats.org/drawingml/2006/main" xmlns:r="http://schemas.openxmlformats.org/officeDocument/2006/relationships" xmlns:p="http://schemas.openxmlformats.org/presentationml/2006/main">
  <p:tag name="TIMING" val="|1.5|14.8|1.1|1.4|1"/>
</p:tagLst>
</file>

<file path=ppt/tags/tag7.xml><?xml version="1.0" encoding="utf-8"?>
<p:tagLst xmlns:a="http://schemas.openxmlformats.org/drawingml/2006/main" xmlns:r="http://schemas.openxmlformats.org/officeDocument/2006/relationships" xmlns:p="http://schemas.openxmlformats.org/presentationml/2006/main">
  <p:tag name="TIMING" val="|4|1.6|0.9|0.7"/>
</p:tagLst>
</file>

<file path=ppt/theme/theme1.xml><?xml version="1.0" encoding="utf-8"?>
<a:theme xmlns:a="http://schemas.openxmlformats.org/drawingml/2006/main" name="模板页面">
  <a:themeElements>
    <a:clrScheme name="自定义 89">
      <a:dk1>
        <a:srgbClr val="000000"/>
      </a:dk1>
      <a:lt1>
        <a:srgbClr val="FFFFFF"/>
      </a:lt1>
      <a:dk2>
        <a:srgbClr val="000000"/>
      </a:dk2>
      <a:lt2>
        <a:srgbClr val="FFFDFD"/>
      </a:lt2>
      <a:accent1>
        <a:srgbClr val="B8D620"/>
      </a:accent1>
      <a:accent2>
        <a:srgbClr val="0A7DB6"/>
      </a:accent2>
      <a:accent3>
        <a:srgbClr val="48A9C3"/>
      </a:accent3>
      <a:accent4>
        <a:srgbClr val="5DCAB3"/>
      </a:accent4>
      <a:accent5>
        <a:srgbClr val="EBEBEB"/>
      </a:accent5>
      <a:accent6>
        <a:srgbClr val="515151"/>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2479</TotalTime>
  <Words>2824</Words>
  <Application>Microsoft Office PowerPoint</Application>
  <PresentationFormat>宽屏</PresentationFormat>
  <Paragraphs>310</Paragraphs>
  <Slides>32</Slides>
  <Notes>3</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32</vt:i4>
      </vt:variant>
    </vt:vector>
  </HeadingPairs>
  <TitlesOfParts>
    <vt:vector size="46" baseType="lpstr">
      <vt:lpstr>华文新魏</vt:lpstr>
      <vt:lpstr>宋体</vt:lpstr>
      <vt:lpstr>Microsoft YaHei</vt:lpstr>
      <vt:lpstr>Microsoft YaHei</vt:lpstr>
      <vt:lpstr>Arial</vt:lpstr>
      <vt:lpstr>Calibri</vt:lpstr>
      <vt:lpstr>Cambria Math</vt:lpstr>
      <vt:lpstr>Century Gothic</vt:lpstr>
      <vt:lpstr>Segoe UI Light</vt:lpstr>
      <vt:lpstr>Times New Roman</vt:lpstr>
      <vt:lpstr>Wingdings</vt:lpstr>
      <vt:lpstr>模板页面</vt:lpstr>
      <vt:lpstr>OfficePLUS</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王 海奇</cp:lastModifiedBy>
  <cp:revision>128</cp:revision>
  <dcterms:created xsi:type="dcterms:W3CDTF">2015-08-18T02:51:41Z</dcterms:created>
  <dcterms:modified xsi:type="dcterms:W3CDTF">2018-11-25T15:48:31Z</dcterms:modified>
  <cp:category/>
</cp:coreProperties>
</file>